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762" r:id="rId1"/>
  </p:sldMasterIdLst>
  <p:notesMasterIdLst>
    <p:notesMasterId r:id="rId18"/>
  </p:notesMasterIdLst>
  <p:sldIdLst>
    <p:sldId id="256" r:id="rId2"/>
    <p:sldId id="257" r:id="rId3"/>
    <p:sldId id="258" r:id="rId4"/>
    <p:sldId id="292" r:id="rId5"/>
    <p:sldId id="259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8" r:id="rId15"/>
    <p:sldId id="290" r:id="rId16"/>
    <p:sldId id="291" r:id="rId17"/>
  </p:sldIdLst>
  <p:sldSz cx="9144000" cy="6858000" type="screen4x3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4"/>
    <p:restoredTop sz="84754"/>
  </p:normalViewPr>
  <p:slideViewPr>
    <p:cSldViewPr snapToGrid="0">
      <p:cViewPr varScale="1">
        <p:scale>
          <a:sx n="95" d="100"/>
          <a:sy n="95" d="100"/>
        </p:scale>
        <p:origin x="231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F5FEA6-90D3-48F4-B33C-2334D2555A4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2901BC-02BF-4F66-AA53-8983EDC7BCE7}">
      <dgm:prSet/>
      <dgm:spPr/>
      <dgm:t>
        <a:bodyPr/>
        <a:lstStyle/>
        <a:p>
          <a:r>
            <a:rPr lang="en-US" b="1" i="0"/>
            <a:t>Bayesian Model</a:t>
          </a:r>
          <a:endParaRPr lang="en-US"/>
        </a:p>
      </dgm:t>
    </dgm:pt>
    <dgm:pt modelId="{699CEF53-8822-4DD1-8C7A-807BDE6677B8}" type="parTrans" cxnId="{35EFA2B5-8513-4951-8610-215AFFE53EB1}">
      <dgm:prSet/>
      <dgm:spPr/>
      <dgm:t>
        <a:bodyPr/>
        <a:lstStyle/>
        <a:p>
          <a:endParaRPr lang="en-US"/>
        </a:p>
      </dgm:t>
    </dgm:pt>
    <dgm:pt modelId="{46FA02E0-377F-498E-B9F8-BFA184C7C881}" type="sibTrans" cxnId="{35EFA2B5-8513-4951-8610-215AFFE53EB1}">
      <dgm:prSet/>
      <dgm:spPr/>
      <dgm:t>
        <a:bodyPr/>
        <a:lstStyle/>
        <a:p>
          <a:endParaRPr lang="en-US"/>
        </a:p>
      </dgm:t>
    </dgm:pt>
    <dgm:pt modelId="{5C79C23B-6F3E-4441-86E2-BE6B8906BB48}">
      <dgm:prSet/>
      <dgm:spPr/>
      <dgm:t>
        <a:bodyPr/>
        <a:lstStyle/>
        <a:p>
          <a:r>
            <a:rPr lang="en-US" b="0" i="0" dirty="0"/>
            <a:t>Data Preprocessing (log transform).</a:t>
          </a:r>
          <a:endParaRPr lang="en-US" dirty="0"/>
        </a:p>
      </dgm:t>
    </dgm:pt>
    <dgm:pt modelId="{BA5AB915-1F6C-4327-81F7-CE2E34CB5D35}" type="parTrans" cxnId="{39133C8F-47E8-4AEB-8E63-55D7FF238CFC}">
      <dgm:prSet/>
      <dgm:spPr/>
      <dgm:t>
        <a:bodyPr/>
        <a:lstStyle/>
        <a:p>
          <a:endParaRPr lang="en-US"/>
        </a:p>
      </dgm:t>
    </dgm:pt>
    <dgm:pt modelId="{C114AC5F-3D54-4BF9-B4BF-90B3DD727079}" type="sibTrans" cxnId="{39133C8F-47E8-4AEB-8E63-55D7FF238CFC}">
      <dgm:prSet/>
      <dgm:spPr/>
      <dgm:t>
        <a:bodyPr/>
        <a:lstStyle/>
        <a:p>
          <a:endParaRPr lang="en-US"/>
        </a:p>
      </dgm:t>
    </dgm:pt>
    <dgm:pt modelId="{828407C4-F44E-49D6-A1FF-F96E8B9EE223}">
      <dgm:prSet/>
      <dgm:spPr/>
      <dgm:t>
        <a:bodyPr/>
        <a:lstStyle/>
        <a:p>
          <a:r>
            <a:rPr lang="en-US" b="0" i="0" dirty="0"/>
            <a:t>Bayesian Linear Model:</a:t>
          </a:r>
          <a:endParaRPr lang="en-US" dirty="0"/>
        </a:p>
      </dgm:t>
    </dgm:pt>
    <dgm:pt modelId="{986A7655-6B47-4AFD-8EA4-110F9F3E89E6}" type="parTrans" cxnId="{0E4A2E62-F55E-4EE9-BBFC-023E3748BE03}">
      <dgm:prSet/>
      <dgm:spPr/>
      <dgm:t>
        <a:bodyPr/>
        <a:lstStyle/>
        <a:p>
          <a:endParaRPr lang="en-US"/>
        </a:p>
      </dgm:t>
    </dgm:pt>
    <dgm:pt modelId="{B0F6924D-3B8E-4191-B606-DBAC5BC8D36B}" type="sibTrans" cxnId="{0E4A2E62-F55E-4EE9-BBFC-023E3748BE03}">
      <dgm:prSet/>
      <dgm:spPr/>
      <dgm:t>
        <a:bodyPr/>
        <a:lstStyle/>
        <a:p>
          <a:endParaRPr lang="en-US"/>
        </a:p>
      </dgm:t>
    </dgm:pt>
    <dgm:pt modelId="{76115CDA-53E1-49EE-A1EF-54E590D62DE1}">
      <dgm:prSet/>
      <dgm:spPr/>
      <dgm:t>
        <a:bodyPr/>
        <a:lstStyle/>
        <a:p>
          <a:r>
            <a:rPr lang="en-US" b="1" dirty="0"/>
            <a:t>LSTM Network</a:t>
          </a:r>
          <a:endParaRPr lang="en-US" dirty="0"/>
        </a:p>
      </dgm:t>
    </dgm:pt>
    <dgm:pt modelId="{ADC5EA3E-361D-4964-9558-DB706D85F21A}" type="parTrans" cxnId="{0B6A7322-C371-4410-874A-8805F1D63451}">
      <dgm:prSet/>
      <dgm:spPr/>
      <dgm:t>
        <a:bodyPr/>
        <a:lstStyle/>
        <a:p>
          <a:endParaRPr lang="en-US"/>
        </a:p>
      </dgm:t>
    </dgm:pt>
    <dgm:pt modelId="{E20550DC-0C90-458F-8A73-B9FDA7455C7C}" type="sibTrans" cxnId="{0B6A7322-C371-4410-874A-8805F1D63451}">
      <dgm:prSet/>
      <dgm:spPr/>
      <dgm:t>
        <a:bodyPr/>
        <a:lstStyle/>
        <a:p>
          <a:endParaRPr lang="en-US"/>
        </a:p>
      </dgm:t>
    </dgm:pt>
    <dgm:pt modelId="{D4F3DE3E-0B4D-4A7D-B772-7435288C4334}">
      <dgm:prSet/>
      <dgm:spPr/>
      <dgm:t>
        <a:bodyPr/>
        <a:lstStyle/>
        <a:p>
          <a:r>
            <a:rPr lang="en-US" dirty="0"/>
            <a:t>Data Preprocessing (keep categorical feature and label encoding, normalization/scaling, train/test split)</a:t>
          </a:r>
        </a:p>
      </dgm:t>
    </dgm:pt>
    <dgm:pt modelId="{96FEF79A-957D-4631-9C1D-676D5A7A40DD}" type="parTrans" cxnId="{FDA9230C-8D1D-457C-87E4-5FCFB0E9E95D}">
      <dgm:prSet/>
      <dgm:spPr/>
      <dgm:t>
        <a:bodyPr/>
        <a:lstStyle/>
        <a:p>
          <a:endParaRPr lang="en-US"/>
        </a:p>
      </dgm:t>
    </dgm:pt>
    <dgm:pt modelId="{22FCB051-6723-434A-B6D9-37308E98E5B4}" type="sibTrans" cxnId="{FDA9230C-8D1D-457C-87E4-5FCFB0E9E95D}">
      <dgm:prSet/>
      <dgm:spPr/>
      <dgm:t>
        <a:bodyPr/>
        <a:lstStyle/>
        <a:p>
          <a:endParaRPr lang="en-US"/>
        </a:p>
      </dgm:t>
    </dgm:pt>
    <dgm:pt modelId="{FCADB195-A0D4-4F51-81CD-D6A933E7C73B}">
      <dgm:prSet/>
      <dgm:spPr/>
      <dgm:t>
        <a:bodyPr/>
        <a:lstStyle/>
        <a:p>
          <a:r>
            <a:rPr lang="en-US" dirty="0"/>
            <a:t>Build LSTM network (</a:t>
          </a:r>
          <a:r>
            <a:rPr lang="en-US" dirty="0" err="1"/>
            <a:t>Keras</a:t>
          </a:r>
          <a:r>
            <a:rPr lang="en-US" dirty="0"/>
            <a:t>)</a:t>
          </a:r>
        </a:p>
      </dgm:t>
    </dgm:pt>
    <dgm:pt modelId="{417B52DC-509F-43DD-B6B3-49E2F20AC81B}" type="parTrans" cxnId="{117B8685-C6F6-41BA-B775-7BE046C4DD4F}">
      <dgm:prSet/>
      <dgm:spPr/>
      <dgm:t>
        <a:bodyPr/>
        <a:lstStyle/>
        <a:p>
          <a:endParaRPr lang="en-US"/>
        </a:p>
      </dgm:t>
    </dgm:pt>
    <dgm:pt modelId="{D93914E8-318D-4250-92F1-F9EDF4860ED6}" type="sibTrans" cxnId="{117B8685-C6F6-41BA-B775-7BE046C4DD4F}">
      <dgm:prSet/>
      <dgm:spPr/>
      <dgm:t>
        <a:bodyPr/>
        <a:lstStyle/>
        <a:p>
          <a:endParaRPr lang="en-US"/>
        </a:p>
      </dgm:t>
    </dgm:pt>
    <dgm:pt modelId="{23A08A6A-38E5-402F-8793-39D47D000096}">
      <dgm:prSet/>
      <dgm:spPr/>
      <dgm:t>
        <a:bodyPr/>
        <a:lstStyle/>
        <a:p>
          <a:r>
            <a:rPr lang="en-US" dirty="0"/>
            <a:t>Model prediction (calculate RMSE)</a:t>
          </a:r>
        </a:p>
      </dgm:t>
    </dgm:pt>
    <dgm:pt modelId="{A79383CF-D145-4289-A2BA-27A5AD24DCAC}" type="parTrans" cxnId="{9C28694E-A555-4C4F-BC59-0BE13DF107E8}">
      <dgm:prSet/>
      <dgm:spPr/>
      <dgm:t>
        <a:bodyPr/>
        <a:lstStyle/>
        <a:p>
          <a:endParaRPr lang="en-US"/>
        </a:p>
      </dgm:t>
    </dgm:pt>
    <dgm:pt modelId="{E3D472D1-88C8-4D6D-8A23-E40C4E0A5C78}" type="sibTrans" cxnId="{9C28694E-A555-4C4F-BC59-0BE13DF107E8}">
      <dgm:prSet/>
      <dgm:spPr/>
      <dgm:t>
        <a:bodyPr/>
        <a:lstStyle/>
        <a:p>
          <a:endParaRPr lang="en-US"/>
        </a:p>
      </dgm:t>
    </dgm:pt>
    <dgm:pt modelId="{A71B9A97-64F8-3449-B653-ED6B7930FE2B}">
      <dgm:prSet/>
      <dgm:spPr/>
      <dgm:t>
        <a:bodyPr/>
        <a:lstStyle/>
        <a:p>
          <a:r>
            <a:rPr lang="en-US" b="0" i="0" dirty="0"/>
            <a:t>Bayesian </a:t>
          </a:r>
          <a:r>
            <a:rPr lang="en-US" i="0" dirty="0"/>
            <a:t>Hierarchical</a:t>
          </a:r>
          <a:r>
            <a:rPr lang="en-US" b="0" i="0" dirty="0"/>
            <a:t> Model : Feature selection by model comparison (only numerical features)</a:t>
          </a:r>
          <a:endParaRPr lang="en-US" dirty="0"/>
        </a:p>
      </dgm:t>
    </dgm:pt>
    <dgm:pt modelId="{59F52451-39B4-0B4F-A3E3-36FFA5A66A04}" type="parTrans" cxnId="{B7F4212A-8996-FF43-89C5-2B31E8EFDE87}">
      <dgm:prSet/>
      <dgm:spPr/>
      <dgm:t>
        <a:bodyPr/>
        <a:lstStyle/>
        <a:p>
          <a:endParaRPr lang="en-US"/>
        </a:p>
      </dgm:t>
    </dgm:pt>
    <dgm:pt modelId="{DE687ED6-2E4F-D44B-B908-969E6F8986B4}" type="sibTrans" cxnId="{B7F4212A-8996-FF43-89C5-2B31E8EFDE87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A434A44F-517B-6341-8CC6-E130F5FCFE02}">
          <dgm:prSet/>
          <dgm:spPr/>
          <dgm:t>
            <a:bodyPr/>
            <a:lstStyle/>
            <a:p>
              <a:pPr>
                <a:buNone/>
              </a:pPr>
              <a:r>
                <a:rPr lang="en-US" dirty="0">
                  <a:ea typeface="Cambria Math" panose="02040503050406030204" pitchFamily="18" charset="0"/>
                </a:rPr>
                <a:t>			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𝜀</m:t>
                  </m:r>
                  <m:d>
                    <m:d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~ 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(0, </m:t>
                  </m:r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a14:m>
              <a:r>
                <a:rPr lang="en-US" dirty="0"/>
                <a:t>)</a:t>
              </a:r>
            </a:p>
          </dgm:t>
        </dgm:pt>
      </mc:Choice>
      <mc:Fallback>
        <dgm:pt modelId="{A434A44F-517B-6341-8CC6-E130F5FCFE02}">
          <dgm:prSet/>
          <dgm:spPr/>
          <dgm:t>
            <a:bodyPr/>
            <a:lstStyle/>
            <a:p>
              <a:pPr>
                <a:buNone/>
              </a:pPr>
              <a:r>
                <a:rPr lang="en-US" dirty="0">
                  <a:ea typeface="Cambria Math" panose="02040503050406030204" pitchFamily="18" charset="0"/>
                </a:rPr>
                <a:t>			</a:t>
              </a:r>
              <a:r>
                <a:rPr lang="en-US" i="0">
                  <a:latin typeface="Cambria Math" panose="02040503050406030204" pitchFamily="18" charset="0"/>
                  <a:ea typeface="Cambria Math" panose="02040503050406030204" pitchFamily="18" charset="0"/>
                </a:rPr>
                <a:t>𝜀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(𝑡)~ 𝑁(0, 𝜎^2</a:t>
              </a:r>
              <a:r>
                <a:rPr lang="en-US" dirty="0"/>
                <a:t>)</a:t>
              </a:r>
            </a:p>
          </dgm:t>
        </dgm:pt>
      </mc:Fallback>
    </mc:AlternateContent>
    <dgm:pt modelId="{466E485C-CEA4-F048-B369-49CD93112A62}" type="parTrans" cxnId="{CF4309F4-0970-9B4B-A7AB-BFED44E306E8}">
      <dgm:prSet/>
      <dgm:spPr/>
      <dgm:t>
        <a:bodyPr/>
        <a:lstStyle/>
        <a:p>
          <a:endParaRPr lang="en-US"/>
        </a:p>
      </dgm:t>
    </dgm:pt>
    <dgm:pt modelId="{BE831C35-35D6-6244-9E58-A7CD99EB63CA}" type="sibTrans" cxnId="{CF4309F4-0970-9B4B-A7AB-BFED44E306E8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4CA59A01-C8AD-884B-A3FF-417F0DD59278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None/>
              </a:pP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2+ …+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𝑛𝑌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>
        <dgm:pt modelId="{4CA59A01-C8AD-884B-A3FF-417F0DD59278}">
          <dgm:prSet/>
          <dgm:spPr/>
          <dgm:t>
            <a:bodyPr/>
            <a:lstStyle/>
            <a:p>
              <a:pPr>
                <a:buFont typeface="Arial" panose="020B0604020202020204" pitchFamily="34" charset="0"/>
                <a:buNone/>
              </a:pPr>
              <a:r>
                <a:rPr lang="en-US" b="0" i="0">
                  <a:latin typeface="Cambria Math" panose="02040503050406030204" pitchFamily="18" charset="0"/>
                </a:rPr>
                <a:t>𝑌(𝑡)= 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𝛽0+ 𝛽1𝑋1+ 𝛽2𝑋2+ …+ 𝛽𝑛𝑌(𝑡−1)+ 𝜖(𝑡)</a:t>
              </a:r>
              <a:endParaRPr lang="en-US" dirty="0"/>
            </a:p>
          </dgm:t>
        </dgm:pt>
      </mc:Fallback>
    </mc:AlternateContent>
    <dgm:pt modelId="{59C0A188-82D9-C842-B318-AFBFAC334232}" type="parTrans" cxnId="{AA907BEE-EED9-484A-B035-A653E9F3CFB2}">
      <dgm:prSet/>
      <dgm:spPr/>
      <dgm:t>
        <a:bodyPr/>
        <a:lstStyle/>
        <a:p>
          <a:endParaRPr lang="en-US"/>
        </a:p>
      </dgm:t>
    </dgm:pt>
    <dgm:pt modelId="{5D2F4283-2BE5-4A4B-BFF9-A8BD1EA4AB9A}" type="sibTrans" cxnId="{AA907BEE-EED9-484A-B035-A653E9F3CFB2}">
      <dgm:prSet/>
      <dgm:spPr/>
      <dgm:t>
        <a:bodyPr/>
        <a:lstStyle/>
        <a:p>
          <a:endParaRPr lang="en-US"/>
        </a:p>
      </dgm:t>
    </dgm:pt>
    <dgm:pt modelId="{112BA912-1940-1445-9310-DE59CA5B44FD}" type="pres">
      <dgm:prSet presAssocID="{81F5FEA6-90D3-48F4-B33C-2334D2555A41}" presName="linear" presStyleCnt="0">
        <dgm:presLayoutVars>
          <dgm:dir/>
          <dgm:animLvl val="lvl"/>
          <dgm:resizeHandles val="exact"/>
        </dgm:presLayoutVars>
      </dgm:prSet>
      <dgm:spPr/>
    </dgm:pt>
    <dgm:pt modelId="{8A93CDEC-3739-9F49-87D7-413C083752B3}" type="pres">
      <dgm:prSet presAssocID="{732901BC-02BF-4F66-AA53-8983EDC7BCE7}" presName="parentLin" presStyleCnt="0"/>
      <dgm:spPr/>
    </dgm:pt>
    <dgm:pt modelId="{55B8E15A-88F9-3D43-ABF8-B4129976F2EB}" type="pres">
      <dgm:prSet presAssocID="{732901BC-02BF-4F66-AA53-8983EDC7BCE7}" presName="parentLeftMargin" presStyleLbl="node1" presStyleIdx="0" presStyleCnt="2"/>
      <dgm:spPr/>
    </dgm:pt>
    <dgm:pt modelId="{74E72915-2BEA-2A49-923D-75BE410D1051}" type="pres">
      <dgm:prSet presAssocID="{732901BC-02BF-4F66-AA53-8983EDC7BC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F7B069-9E21-124E-98EE-3F494C388638}" type="pres">
      <dgm:prSet presAssocID="{732901BC-02BF-4F66-AA53-8983EDC7BCE7}" presName="negativeSpace" presStyleCnt="0"/>
      <dgm:spPr/>
    </dgm:pt>
    <dgm:pt modelId="{E90B8D70-2EF7-6642-903D-B278A26BD648}" type="pres">
      <dgm:prSet presAssocID="{732901BC-02BF-4F66-AA53-8983EDC7BCE7}" presName="childText" presStyleLbl="conFgAcc1" presStyleIdx="0" presStyleCnt="2" custScaleY="89688">
        <dgm:presLayoutVars>
          <dgm:bulletEnabled val="1"/>
        </dgm:presLayoutVars>
      </dgm:prSet>
      <dgm:spPr/>
    </dgm:pt>
    <dgm:pt modelId="{17E7734C-D44F-2D4D-B430-C706E1B8BC2E}" type="pres">
      <dgm:prSet presAssocID="{46FA02E0-377F-498E-B9F8-BFA184C7C881}" presName="spaceBetweenRectangles" presStyleCnt="0"/>
      <dgm:spPr/>
    </dgm:pt>
    <dgm:pt modelId="{9F8DBB11-F969-BF4A-8C5F-9D65BEDDC216}" type="pres">
      <dgm:prSet presAssocID="{76115CDA-53E1-49EE-A1EF-54E590D62DE1}" presName="parentLin" presStyleCnt="0"/>
      <dgm:spPr/>
    </dgm:pt>
    <dgm:pt modelId="{1034A73E-D614-CB48-A6E0-8D7466F6FD31}" type="pres">
      <dgm:prSet presAssocID="{76115CDA-53E1-49EE-A1EF-54E590D62DE1}" presName="parentLeftMargin" presStyleLbl="node1" presStyleIdx="0" presStyleCnt="2"/>
      <dgm:spPr/>
    </dgm:pt>
    <dgm:pt modelId="{10AA3702-44B7-164C-A20C-0F521D346B07}" type="pres">
      <dgm:prSet presAssocID="{76115CDA-53E1-49EE-A1EF-54E590D62D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051939-2A94-DF4A-BC3E-967B065BE56C}" type="pres">
      <dgm:prSet presAssocID="{76115CDA-53E1-49EE-A1EF-54E590D62DE1}" presName="negativeSpace" presStyleCnt="0"/>
      <dgm:spPr/>
    </dgm:pt>
    <dgm:pt modelId="{93B6280F-538A-8641-8E4F-8C09B4296576}" type="pres">
      <dgm:prSet presAssocID="{76115CDA-53E1-49EE-A1EF-54E590D62DE1}" presName="childText" presStyleLbl="conFgAcc1" presStyleIdx="1" presStyleCnt="2" custScaleY="117593">
        <dgm:presLayoutVars>
          <dgm:bulletEnabled val="1"/>
        </dgm:presLayoutVars>
      </dgm:prSet>
      <dgm:spPr/>
    </dgm:pt>
  </dgm:ptLst>
  <dgm:cxnLst>
    <dgm:cxn modelId="{FDA9230C-8D1D-457C-87E4-5FCFB0E9E95D}" srcId="{76115CDA-53E1-49EE-A1EF-54E590D62DE1}" destId="{D4F3DE3E-0B4D-4A7D-B772-7435288C4334}" srcOrd="0" destOrd="0" parTransId="{96FEF79A-957D-4631-9C1D-676D5A7A40DD}" sibTransId="{22FCB051-6723-434A-B6D9-37308E98E5B4}"/>
    <dgm:cxn modelId="{9231C50E-AC9C-B84A-B63E-3E0B221CB7A4}" type="presOf" srcId="{76115CDA-53E1-49EE-A1EF-54E590D62DE1}" destId="{1034A73E-D614-CB48-A6E0-8D7466F6FD31}" srcOrd="0" destOrd="0" presId="urn:microsoft.com/office/officeart/2005/8/layout/list1"/>
    <dgm:cxn modelId="{FB282117-DC0A-AE4F-9427-AE55AC544574}" type="presOf" srcId="{23A08A6A-38E5-402F-8793-39D47D000096}" destId="{93B6280F-538A-8641-8E4F-8C09B4296576}" srcOrd="0" destOrd="2" presId="urn:microsoft.com/office/officeart/2005/8/layout/list1"/>
    <dgm:cxn modelId="{0B6A7322-C371-4410-874A-8805F1D63451}" srcId="{81F5FEA6-90D3-48F4-B33C-2334D2555A41}" destId="{76115CDA-53E1-49EE-A1EF-54E590D62DE1}" srcOrd="1" destOrd="0" parTransId="{ADC5EA3E-361D-4964-9558-DB706D85F21A}" sibTransId="{E20550DC-0C90-458F-8A73-B9FDA7455C7C}"/>
    <dgm:cxn modelId="{B7F4212A-8996-FF43-89C5-2B31E8EFDE87}" srcId="{732901BC-02BF-4F66-AA53-8983EDC7BCE7}" destId="{A71B9A97-64F8-3449-B653-ED6B7930FE2B}" srcOrd="1" destOrd="0" parTransId="{59F52451-39B4-0B4F-A3E3-36FFA5A66A04}" sibTransId="{DE687ED6-2E4F-D44B-B908-969E6F8986B4}"/>
    <dgm:cxn modelId="{B56ADD39-013E-E144-BD53-C7DF582BCB57}" type="presOf" srcId="{732901BC-02BF-4F66-AA53-8983EDC7BCE7}" destId="{55B8E15A-88F9-3D43-ABF8-B4129976F2EB}" srcOrd="0" destOrd="0" presId="urn:microsoft.com/office/officeart/2005/8/layout/list1"/>
    <dgm:cxn modelId="{25BF043A-E4CF-5B4A-86B8-445E5401F4F6}" type="presOf" srcId="{76115CDA-53E1-49EE-A1EF-54E590D62DE1}" destId="{10AA3702-44B7-164C-A20C-0F521D346B07}" srcOrd="1" destOrd="0" presId="urn:microsoft.com/office/officeart/2005/8/layout/list1"/>
    <dgm:cxn modelId="{9C28694E-A555-4C4F-BC59-0BE13DF107E8}" srcId="{76115CDA-53E1-49EE-A1EF-54E590D62DE1}" destId="{23A08A6A-38E5-402F-8793-39D47D000096}" srcOrd="2" destOrd="0" parTransId="{A79383CF-D145-4289-A2BA-27A5AD24DCAC}" sibTransId="{E3D472D1-88C8-4D6D-8A23-E40C4E0A5C78}"/>
    <dgm:cxn modelId="{3B971251-DC59-4C41-8C82-11648F693353}" type="presOf" srcId="{A71B9A97-64F8-3449-B653-ED6B7930FE2B}" destId="{E90B8D70-2EF7-6642-903D-B278A26BD648}" srcOrd="0" destOrd="1" presId="urn:microsoft.com/office/officeart/2005/8/layout/list1"/>
    <dgm:cxn modelId="{0E4A2E62-F55E-4EE9-BBFC-023E3748BE03}" srcId="{732901BC-02BF-4F66-AA53-8983EDC7BCE7}" destId="{828407C4-F44E-49D6-A1FF-F96E8B9EE223}" srcOrd="2" destOrd="0" parTransId="{986A7655-6B47-4AFD-8EA4-110F9F3E89E6}" sibTransId="{B0F6924D-3B8E-4191-B606-DBAC5BC8D36B}"/>
    <dgm:cxn modelId="{054A8E6D-3FFB-9F46-B421-664BE794BF76}" type="presOf" srcId="{A434A44F-517B-6341-8CC6-E130F5FCFE02}" destId="{E90B8D70-2EF7-6642-903D-B278A26BD648}" srcOrd="0" destOrd="4" presId="urn:microsoft.com/office/officeart/2005/8/layout/list1"/>
    <dgm:cxn modelId="{117B8685-C6F6-41BA-B775-7BE046C4DD4F}" srcId="{76115CDA-53E1-49EE-A1EF-54E590D62DE1}" destId="{FCADB195-A0D4-4F51-81CD-D6A933E7C73B}" srcOrd="1" destOrd="0" parTransId="{417B52DC-509F-43DD-B6B3-49E2F20AC81B}" sibTransId="{D93914E8-318D-4250-92F1-F9EDF4860ED6}"/>
    <dgm:cxn modelId="{39133C8F-47E8-4AEB-8E63-55D7FF238CFC}" srcId="{732901BC-02BF-4F66-AA53-8983EDC7BCE7}" destId="{5C79C23B-6F3E-4441-86E2-BE6B8906BB48}" srcOrd="0" destOrd="0" parTransId="{BA5AB915-1F6C-4327-81F7-CE2E34CB5D35}" sibTransId="{C114AC5F-3D54-4BF9-B4BF-90B3DD727079}"/>
    <dgm:cxn modelId="{809485AD-5F75-9A4B-A88F-C8B1F5767CA1}" type="presOf" srcId="{4CA59A01-C8AD-884B-A3FF-417F0DD59278}" destId="{E90B8D70-2EF7-6642-903D-B278A26BD648}" srcOrd="0" destOrd="3" presId="urn:microsoft.com/office/officeart/2005/8/layout/list1"/>
    <dgm:cxn modelId="{35EFA2B5-8513-4951-8610-215AFFE53EB1}" srcId="{81F5FEA6-90D3-48F4-B33C-2334D2555A41}" destId="{732901BC-02BF-4F66-AA53-8983EDC7BCE7}" srcOrd="0" destOrd="0" parTransId="{699CEF53-8822-4DD1-8C7A-807BDE6677B8}" sibTransId="{46FA02E0-377F-498E-B9F8-BFA184C7C881}"/>
    <dgm:cxn modelId="{E5FEEEB8-DB3A-EA4E-95F1-74226D4BA061}" type="presOf" srcId="{5C79C23B-6F3E-4441-86E2-BE6B8906BB48}" destId="{E90B8D70-2EF7-6642-903D-B278A26BD648}" srcOrd="0" destOrd="0" presId="urn:microsoft.com/office/officeart/2005/8/layout/list1"/>
    <dgm:cxn modelId="{C58945C2-9904-0F47-BC50-99DE8B0E72DA}" type="presOf" srcId="{D4F3DE3E-0B4D-4A7D-B772-7435288C4334}" destId="{93B6280F-538A-8641-8E4F-8C09B4296576}" srcOrd="0" destOrd="0" presId="urn:microsoft.com/office/officeart/2005/8/layout/list1"/>
    <dgm:cxn modelId="{C6406BC2-200E-804B-B58E-C89F7F43DB8A}" type="presOf" srcId="{FCADB195-A0D4-4F51-81CD-D6A933E7C73B}" destId="{93B6280F-538A-8641-8E4F-8C09B4296576}" srcOrd="0" destOrd="1" presId="urn:microsoft.com/office/officeart/2005/8/layout/list1"/>
    <dgm:cxn modelId="{C483EDD7-51F4-6E44-B13A-502D58CC64E7}" type="presOf" srcId="{732901BC-02BF-4F66-AA53-8983EDC7BCE7}" destId="{74E72915-2BEA-2A49-923D-75BE410D1051}" srcOrd="1" destOrd="0" presId="urn:microsoft.com/office/officeart/2005/8/layout/list1"/>
    <dgm:cxn modelId="{4F9967EE-74F1-A743-A319-E01F77D72E58}" type="presOf" srcId="{828407C4-F44E-49D6-A1FF-F96E8B9EE223}" destId="{E90B8D70-2EF7-6642-903D-B278A26BD648}" srcOrd="0" destOrd="2" presId="urn:microsoft.com/office/officeart/2005/8/layout/list1"/>
    <dgm:cxn modelId="{AA907BEE-EED9-484A-B035-A653E9F3CFB2}" srcId="{732901BC-02BF-4F66-AA53-8983EDC7BCE7}" destId="{4CA59A01-C8AD-884B-A3FF-417F0DD59278}" srcOrd="3" destOrd="0" parTransId="{59C0A188-82D9-C842-B318-AFBFAC334232}" sibTransId="{5D2F4283-2BE5-4A4B-BFF9-A8BD1EA4AB9A}"/>
    <dgm:cxn modelId="{CF4309F4-0970-9B4B-A7AB-BFED44E306E8}" srcId="{4CA59A01-C8AD-884B-A3FF-417F0DD59278}" destId="{A434A44F-517B-6341-8CC6-E130F5FCFE02}" srcOrd="0" destOrd="0" parTransId="{466E485C-CEA4-F048-B369-49CD93112A62}" sibTransId="{BE831C35-35D6-6244-9E58-A7CD99EB63CA}"/>
    <dgm:cxn modelId="{8DD73FF7-8173-944A-B47B-6DBFA5375C77}" type="presOf" srcId="{81F5FEA6-90D3-48F4-B33C-2334D2555A41}" destId="{112BA912-1940-1445-9310-DE59CA5B44FD}" srcOrd="0" destOrd="0" presId="urn:microsoft.com/office/officeart/2005/8/layout/list1"/>
    <dgm:cxn modelId="{D4B940A3-FD96-D54B-962C-F88FFF1F2EB0}" type="presParOf" srcId="{112BA912-1940-1445-9310-DE59CA5B44FD}" destId="{8A93CDEC-3739-9F49-87D7-413C083752B3}" srcOrd="0" destOrd="0" presId="urn:microsoft.com/office/officeart/2005/8/layout/list1"/>
    <dgm:cxn modelId="{7E95E0E8-BA60-C347-8234-F20C9611DB3C}" type="presParOf" srcId="{8A93CDEC-3739-9F49-87D7-413C083752B3}" destId="{55B8E15A-88F9-3D43-ABF8-B4129976F2EB}" srcOrd="0" destOrd="0" presId="urn:microsoft.com/office/officeart/2005/8/layout/list1"/>
    <dgm:cxn modelId="{1D1D9CE6-9A76-2E42-93B4-5BE85218E913}" type="presParOf" srcId="{8A93CDEC-3739-9F49-87D7-413C083752B3}" destId="{74E72915-2BEA-2A49-923D-75BE410D1051}" srcOrd="1" destOrd="0" presId="urn:microsoft.com/office/officeart/2005/8/layout/list1"/>
    <dgm:cxn modelId="{D19E5A88-09B6-DC4C-AA3C-22C991C3103E}" type="presParOf" srcId="{112BA912-1940-1445-9310-DE59CA5B44FD}" destId="{04F7B069-9E21-124E-98EE-3F494C388638}" srcOrd="1" destOrd="0" presId="urn:microsoft.com/office/officeart/2005/8/layout/list1"/>
    <dgm:cxn modelId="{98380FC0-A698-9F43-9135-7014502F1332}" type="presParOf" srcId="{112BA912-1940-1445-9310-DE59CA5B44FD}" destId="{E90B8D70-2EF7-6642-903D-B278A26BD648}" srcOrd="2" destOrd="0" presId="urn:microsoft.com/office/officeart/2005/8/layout/list1"/>
    <dgm:cxn modelId="{DDE11B23-5ACF-B34C-B835-198C9A75E3BC}" type="presParOf" srcId="{112BA912-1940-1445-9310-DE59CA5B44FD}" destId="{17E7734C-D44F-2D4D-B430-C706E1B8BC2E}" srcOrd="3" destOrd="0" presId="urn:microsoft.com/office/officeart/2005/8/layout/list1"/>
    <dgm:cxn modelId="{FD7C9AA3-CB00-644F-8C65-090E057F8402}" type="presParOf" srcId="{112BA912-1940-1445-9310-DE59CA5B44FD}" destId="{9F8DBB11-F969-BF4A-8C5F-9D65BEDDC216}" srcOrd="4" destOrd="0" presId="urn:microsoft.com/office/officeart/2005/8/layout/list1"/>
    <dgm:cxn modelId="{FB17DE67-F719-AC4D-AB54-6130C30E624F}" type="presParOf" srcId="{9F8DBB11-F969-BF4A-8C5F-9D65BEDDC216}" destId="{1034A73E-D614-CB48-A6E0-8D7466F6FD31}" srcOrd="0" destOrd="0" presId="urn:microsoft.com/office/officeart/2005/8/layout/list1"/>
    <dgm:cxn modelId="{11A7CF5E-5598-A149-80DD-E4B0932C74AD}" type="presParOf" srcId="{9F8DBB11-F969-BF4A-8C5F-9D65BEDDC216}" destId="{10AA3702-44B7-164C-A20C-0F521D346B07}" srcOrd="1" destOrd="0" presId="urn:microsoft.com/office/officeart/2005/8/layout/list1"/>
    <dgm:cxn modelId="{4640FE7D-0814-2B4E-A237-0DE50F9D651F}" type="presParOf" srcId="{112BA912-1940-1445-9310-DE59CA5B44FD}" destId="{B6051939-2A94-DF4A-BC3E-967B065BE56C}" srcOrd="5" destOrd="0" presId="urn:microsoft.com/office/officeart/2005/8/layout/list1"/>
    <dgm:cxn modelId="{B174E18C-8BDE-694A-BCE9-5CD7444DEAAA}" type="presParOf" srcId="{112BA912-1940-1445-9310-DE59CA5B44FD}" destId="{93B6280F-538A-8641-8E4F-8C09B42965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F5FEA6-90D3-48F4-B33C-2334D2555A41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32901BC-02BF-4F66-AA53-8983EDC7BCE7}">
      <dgm:prSet/>
      <dgm:spPr/>
      <dgm:t>
        <a:bodyPr/>
        <a:lstStyle/>
        <a:p>
          <a:r>
            <a:rPr lang="en-US" b="1" i="0"/>
            <a:t>Bayesian Model</a:t>
          </a:r>
          <a:endParaRPr lang="en-US"/>
        </a:p>
      </dgm:t>
    </dgm:pt>
    <dgm:pt modelId="{699CEF53-8822-4DD1-8C7A-807BDE6677B8}" type="parTrans" cxnId="{35EFA2B5-8513-4951-8610-215AFFE53EB1}">
      <dgm:prSet/>
      <dgm:spPr/>
      <dgm:t>
        <a:bodyPr/>
        <a:lstStyle/>
        <a:p>
          <a:endParaRPr lang="en-US"/>
        </a:p>
      </dgm:t>
    </dgm:pt>
    <dgm:pt modelId="{46FA02E0-377F-498E-B9F8-BFA184C7C881}" type="sibTrans" cxnId="{35EFA2B5-8513-4951-8610-215AFFE53EB1}">
      <dgm:prSet/>
      <dgm:spPr/>
      <dgm:t>
        <a:bodyPr/>
        <a:lstStyle/>
        <a:p>
          <a:endParaRPr lang="en-US"/>
        </a:p>
      </dgm:t>
    </dgm:pt>
    <dgm:pt modelId="{5C79C23B-6F3E-4441-86E2-BE6B8906BB48}">
      <dgm:prSet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A5AB915-1F6C-4327-81F7-CE2E34CB5D35}" type="parTrans" cxnId="{39133C8F-47E8-4AEB-8E63-55D7FF238CFC}">
      <dgm:prSet/>
      <dgm:spPr/>
      <dgm:t>
        <a:bodyPr/>
        <a:lstStyle/>
        <a:p>
          <a:endParaRPr lang="en-US"/>
        </a:p>
      </dgm:t>
    </dgm:pt>
    <dgm:pt modelId="{C114AC5F-3D54-4BF9-B4BF-90B3DD727079}" type="sibTrans" cxnId="{39133C8F-47E8-4AEB-8E63-55D7FF238CFC}">
      <dgm:prSet/>
      <dgm:spPr/>
      <dgm:t>
        <a:bodyPr/>
        <a:lstStyle/>
        <a:p>
          <a:endParaRPr lang="en-US"/>
        </a:p>
      </dgm:t>
    </dgm:pt>
    <dgm:pt modelId="{828407C4-F44E-49D6-A1FF-F96E8B9EE223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986A7655-6B47-4AFD-8EA4-110F9F3E89E6}" type="parTrans" cxnId="{0E4A2E62-F55E-4EE9-BBFC-023E3748BE03}">
      <dgm:prSet/>
      <dgm:spPr/>
      <dgm:t>
        <a:bodyPr/>
        <a:lstStyle/>
        <a:p>
          <a:endParaRPr lang="en-US"/>
        </a:p>
      </dgm:t>
    </dgm:pt>
    <dgm:pt modelId="{B0F6924D-3B8E-4191-B606-DBAC5BC8D36B}" type="sibTrans" cxnId="{0E4A2E62-F55E-4EE9-BBFC-023E3748BE03}">
      <dgm:prSet/>
      <dgm:spPr/>
      <dgm:t>
        <a:bodyPr/>
        <a:lstStyle/>
        <a:p>
          <a:endParaRPr lang="en-US"/>
        </a:p>
      </dgm:t>
    </dgm:pt>
    <dgm:pt modelId="{76115CDA-53E1-49EE-A1EF-54E590D62DE1}">
      <dgm:prSet/>
      <dgm:spPr/>
      <dgm:t>
        <a:bodyPr/>
        <a:lstStyle/>
        <a:p>
          <a:r>
            <a:rPr lang="en-US" b="1" dirty="0"/>
            <a:t>LSTM Network</a:t>
          </a:r>
          <a:endParaRPr lang="en-US" dirty="0"/>
        </a:p>
      </dgm:t>
    </dgm:pt>
    <dgm:pt modelId="{ADC5EA3E-361D-4964-9558-DB706D85F21A}" type="parTrans" cxnId="{0B6A7322-C371-4410-874A-8805F1D63451}">
      <dgm:prSet/>
      <dgm:spPr/>
      <dgm:t>
        <a:bodyPr/>
        <a:lstStyle/>
        <a:p>
          <a:endParaRPr lang="en-US"/>
        </a:p>
      </dgm:t>
    </dgm:pt>
    <dgm:pt modelId="{E20550DC-0C90-458F-8A73-B9FDA7455C7C}" type="sibTrans" cxnId="{0B6A7322-C371-4410-874A-8805F1D63451}">
      <dgm:prSet/>
      <dgm:spPr/>
      <dgm:t>
        <a:bodyPr/>
        <a:lstStyle/>
        <a:p>
          <a:endParaRPr lang="en-US"/>
        </a:p>
      </dgm:t>
    </dgm:pt>
    <dgm:pt modelId="{D4F3DE3E-0B4D-4A7D-B772-7435288C4334}">
      <dgm:prSet/>
      <dgm:spPr/>
      <dgm:t>
        <a:bodyPr/>
        <a:lstStyle/>
        <a:p>
          <a:r>
            <a:rPr lang="en-US" dirty="0"/>
            <a:t>Data Preprocessing (keep categorical feature and label encoding, normalization/scaling, train/test split)</a:t>
          </a:r>
        </a:p>
      </dgm:t>
    </dgm:pt>
    <dgm:pt modelId="{96FEF79A-957D-4631-9C1D-676D5A7A40DD}" type="parTrans" cxnId="{FDA9230C-8D1D-457C-87E4-5FCFB0E9E95D}">
      <dgm:prSet/>
      <dgm:spPr/>
      <dgm:t>
        <a:bodyPr/>
        <a:lstStyle/>
        <a:p>
          <a:endParaRPr lang="en-US"/>
        </a:p>
      </dgm:t>
    </dgm:pt>
    <dgm:pt modelId="{22FCB051-6723-434A-B6D9-37308E98E5B4}" type="sibTrans" cxnId="{FDA9230C-8D1D-457C-87E4-5FCFB0E9E95D}">
      <dgm:prSet/>
      <dgm:spPr/>
      <dgm:t>
        <a:bodyPr/>
        <a:lstStyle/>
        <a:p>
          <a:endParaRPr lang="en-US"/>
        </a:p>
      </dgm:t>
    </dgm:pt>
    <dgm:pt modelId="{FCADB195-A0D4-4F51-81CD-D6A933E7C73B}">
      <dgm:prSet/>
      <dgm:spPr/>
      <dgm:t>
        <a:bodyPr/>
        <a:lstStyle/>
        <a:p>
          <a:r>
            <a:rPr lang="en-US" dirty="0"/>
            <a:t>Build LSTM network (</a:t>
          </a:r>
          <a:r>
            <a:rPr lang="en-US" dirty="0" err="1"/>
            <a:t>Keras</a:t>
          </a:r>
          <a:r>
            <a:rPr lang="en-US" dirty="0"/>
            <a:t>)</a:t>
          </a:r>
        </a:p>
      </dgm:t>
    </dgm:pt>
    <dgm:pt modelId="{417B52DC-509F-43DD-B6B3-49E2F20AC81B}" type="parTrans" cxnId="{117B8685-C6F6-41BA-B775-7BE046C4DD4F}">
      <dgm:prSet/>
      <dgm:spPr/>
      <dgm:t>
        <a:bodyPr/>
        <a:lstStyle/>
        <a:p>
          <a:endParaRPr lang="en-US"/>
        </a:p>
      </dgm:t>
    </dgm:pt>
    <dgm:pt modelId="{D93914E8-318D-4250-92F1-F9EDF4860ED6}" type="sibTrans" cxnId="{117B8685-C6F6-41BA-B775-7BE046C4DD4F}">
      <dgm:prSet/>
      <dgm:spPr/>
      <dgm:t>
        <a:bodyPr/>
        <a:lstStyle/>
        <a:p>
          <a:endParaRPr lang="en-US"/>
        </a:p>
      </dgm:t>
    </dgm:pt>
    <dgm:pt modelId="{23A08A6A-38E5-402F-8793-39D47D000096}">
      <dgm:prSet/>
      <dgm:spPr/>
      <dgm:t>
        <a:bodyPr/>
        <a:lstStyle/>
        <a:p>
          <a:r>
            <a:rPr lang="en-US" dirty="0"/>
            <a:t>Model prediction (calculate RMSE)</a:t>
          </a:r>
        </a:p>
      </dgm:t>
    </dgm:pt>
    <dgm:pt modelId="{A79383CF-D145-4289-A2BA-27A5AD24DCAC}" type="parTrans" cxnId="{9C28694E-A555-4C4F-BC59-0BE13DF107E8}">
      <dgm:prSet/>
      <dgm:spPr/>
      <dgm:t>
        <a:bodyPr/>
        <a:lstStyle/>
        <a:p>
          <a:endParaRPr lang="en-US"/>
        </a:p>
      </dgm:t>
    </dgm:pt>
    <dgm:pt modelId="{E3D472D1-88C8-4D6D-8A23-E40C4E0A5C78}" type="sibTrans" cxnId="{9C28694E-A555-4C4F-BC59-0BE13DF107E8}">
      <dgm:prSet/>
      <dgm:spPr/>
      <dgm:t>
        <a:bodyPr/>
        <a:lstStyle/>
        <a:p>
          <a:endParaRPr lang="en-US"/>
        </a:p>
      </dgm:t>
    </dgm:pt>
    <dgm:pt modelId="{A71B9A97-64F8-3449-B653-ED6B7930FE2B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52451-39B4-0B4F-A3E3-36FFA5A66A04}" type="parTrans" cxnId="{B7F4212A-8996-FF43-89C5-2B31E8EFDE87}">
      <dgm:prSet/>
      <dgm:spPr/>
      <dgm:t>
        <a:bodyPr/>
        <a:lstStyle/>
        <a:p>
          <a:endParaRPr lang="en-US"/>
        </a:p>
      </dgm:t>
    </dgm:pt>
    <dgm:pt modelId="{DE687ED6-2E4F-D44B-B908-969E6F8986B4}" type="sibTrans" cxnId="{B7F4212A-8996-FF43-89C5-2B31E8EFDE87}">
      <dgm:prSet/>
      <dgm:spPr/>
      <dgm:t>
        <a:bodyPr/>
        <a:lstStyle/>
        <a:p>
          <a:endParaRPr lang="en-US"/>
        </a:p>
      </dgm:t>
    </dgm:pt>
    <dgm:pt modelId="{A434A44F-517B-6341-8CC6-E130F5FCFE02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466E485C-CEA4-F048-B369-49CD93112A62}" type="parTrans" cxnId="{CF4309F4-0970-9B4B-A7AB-BFED44E306E8}">
      <dgm:prSet/>
      <dgm:spPr/>
      <dgm:t>
        <a:bodyPr/>
        <a:lstStyle/>
        <a:p>
          <a:endParaRPr lang="en-US"/>
        </a:p>
      </dgm:t>
    </dgm:pt>
    <dgm:pt modelId="{BE831C35-35D6-6244-9E58-A7CD99EB63CA}" type="sibTrans" cxnId="{CF4309F4-0970-9B4B-A7AB-BFED44E306E8}">
      <dgm:prSet/>
      <dgm:spPr/>
      <dgm:t>
        <a:bodyPr/>
        <a:lstStyle/>
        <a:p>
          <a:endParaRPr lang="en-US"/>
        </a:p>
      </dgm:t>
    </dgm:pt>
    <dgm:pt modelId="{4CA59A01-C8AD-884B-A3FF-417F0DD59278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59C0A188-82D9-C842-B318-AFBFAC334232}" type="parTrans" cxnId="{AA907BEE-EED9-484A-B035-A653E9F3CFB2}">
      <dgm:prSet/>
      <dgm:spPr/>
      <dgm:t>
        <a:bodyPr/>
        <a:lstStyle/>
        <a:p>
          <a:endParaRPr lang="en-US"/>
        </a:p>
      </dgm:t>
    </dgm:pt>
    <dgm:pt modelId="{5D2F4283-2BE5-4A4B-BFF9-A8BD1EA4AB9A}" type="sibTrans" cxnId="{AA907BEE-EED9-484A-B035-A653E9F3CFB2}">
      <dgm:prSet/>
      <dgm:spPr/>
      <dgm:t>
        <a:bodyPr/>
        <a:lstStyle/>
        <a:p>
          <a:endParaRPr lang="en-US"/>
        </a:p>
      </dgm:t>
    </dgm:pt>
    <dgm:pt modelId="{112BA912-1940-1445-9310-DE59CA5B44FD}" type="pres">
      <dgm:prSet presAssocID="{81F5FEA6-90D3-48F4-B33C-2334D2555A41}" presName="linear" presStyleCnt="0">
        <dgm:presLayoutVars>
          <dgm:dir/>
          <dgm:animLvl val="lvl"/>
          <dgm:resizeHandles val="exact"/>
        </dgm:presLayoutVars>
      </dgm:prSet>
      <dgm:spPr/>
    </dgm:pt>
    <dgm:pt modelId="{8A93CDEC-3739-9F49-87D7-413C083752B3}" type="pres">
      <dgm:prSet presAssocID="{732901BC-02BF-4F66-AA53-8983EDC7BCE7}" presName="parentLin" presStyleCnt="0"/>
      <dgm:spPr/>
    </dgm:pt>
    <dgm:pt modelId="{55B8E15A-88F9-3D43-ABF8-B4129976F2EB}" type="pres">
      <dgm:prSet presAssocID="{732901BC-02BF-4F66-AA53-8983EDC7BCE7}" presName="parentLeftMargin" presStyleLbl="node1" presStyleIdx="0" presStyleCnt="2"/>
      <dgm:spPr/>
    </dgm:pt>
    <dgm:pt modelId="{74E72915-2BEA-2A49-923D-75BE410D1051}" type="pres">
      <dgm:prSet presAssocID="{732901BC-02BF-4F66-AA53-8983EDC7BCE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F7B069-9E21-124E-98EE-3F494C388638}" type="pres">
      <dgm:prSet presAssocID="{732901BC-02BF-4F66-AA53-8983EDC7BCE7}" presName="negativeSpace" presStyleCnt="0"/>
      <dgm:spPr/>
    </dgm:pt>
    <dgm:pt modelId="{E90B8D70-2EF7-6642-903D-B278A26BD648}" type="pres">
      <dgm:prSet presAssocID="{732901BC-02BF-4F66-AA53-8983EDC7BCE7}" presName="childText" presStyleLbl="conFgAcc1" presStyleIdx="0" presStyleCnt="2" custScaleY="89688">
        <dgm:presLayoutVars>
          <dgm:bulletEnabled val="1"/>
        </dgm:presLayoutVars>
      </dgm:prSet>
      <dgm:spPr/>
    </dgm:pt>
    <dgm:pt modelId="{17E7734C-D44F-2D4D-B430-C706E1B8BC2E}" type="pres">
      <dgm:prSet presAssocID="{46FA02E0-377F-498E-B9F8-BFA184C7C881}" presName="spaceBetweenRectangles" presStyleCnt="0"/>
      <dgm:spPr/>
    </dgm:pt>
    <dgm:pt modelId="{9F8DBB11-F969-BF4A-8C5F-9D65BEDDC216}" type="pres">
      <dgm:prSet presAssocID="{76115CDA-53E1-49EE-A1EF-54E590D62DE1}" presName="parentLin" presStyleCnt="0"/>
      <dgm:spPr/>
    </dgm:pt>
    <dgm:pt modelId="{1034A73E-D614-CB48-A6E0-8D7466F6FD31}" type="pres">
      <dgm:prSet presAssocID="{76115CDA-53E1-49EE-A1EF-54E590D62DE1}" presName="parentLeftMargin" presStyleLbl="node1" presStyleIdx="0" presStyleCnt="2"/>
      <dgm:spPr/>
    </dgm:pt>
    <dgm:pt modelId="{10AA3702-44B7-164C-A20C-0F521D346B07}" type="pres">
      <dgm:prSet presAssocID="{76115CDA-53E1-49EE-A1EF-54E590D62DE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6051939-2A94-DF4A-BC3E-967B065BE56C}" type="pres">
      <dgm:prSet presAssocID="{76115CDA-53E1-49EE-A1EF-54E590D62DE1}" presName="negativeSpace" presStyleCnt="0"/>
      <dgm:spPr/>
    </dgm:pt>
    <dgm:pt modelId="{93B6280F-538A-8641-8E4F-8C09B4296576}" type="pres">
      <dgm:prSet presAssocID="{76115CDA-53E1-49EE-A1EF-54E590D62DE1}" presName="childText" presStyleLbl="conFgAcc1" presStyleIdx="1" presStyleCnt="2" custScaleY="117593">
        <dgm:presLayoutVars>
          <dgm:bulletEnabled val="1"/>
        </dgm:presLayoutVars>
      </dgm:prSet>
      <dgm:spPr/>
    </dgm:pt>
  </dgm:ptLst>
  <dgm:cxnLst>
    <dgm:cxn modelId="{FDA9230C-8D1D-457C-87E4-5FCFB0E9E95D}" srcId="{76115CDA-53E1-49EE-A1EF-54E590D62DE1}" destId="{D4F3DE3E-0B4D-4A7D-B772-7435288C4334}" srcOrd="0" destOrd="0" parTransId="{96FEF79A-957D-4631-9C1D-676D5A7A40DD}" sibTransId="{22FCB051-6723-434A-B6D9-37308E98E5B4}"/>
    <dgm:cxn modelId="{9231C50E-AC9C-B84A-B63E-3E0B221CB7A4}" type="presOf" srcId="{76115CDA-53E1-49EE-A1EF-54E590D62DE1}" destId="{1034A73E-D614-CB48-A6E0-8D7466F6FD31}" srcOrd="0" destOrd="0" presId="urn:microsoft.com/office/officeart/2005/8/layout/list1"/>
    <dgm:cxn modelId="{FB282117-DC0A-AE4F-9427-AE55AC544574}" type="presOf" srcId="{23A08A6A-38E5-402F-8793-39D47D000096}" destId="{93B6280F-538A-8641-8E4F-8C09B4296576}" srcOrd="0" destOrd="2" presId="urn:microsoft.com/office/officeart/2005/8/layout/list1"/>
    <dgm:cxn modelId="{0B6A7322-C371-4410-874A-8805F1D63451}" srcId="{81F5FEA6-90D3-48F4-B33C-2334D2555A41}" destId="{76115CDA-53E1-49EE-A1EF-54E590D62DE1}" srcOrd="1" destOrd="0" parTransId="{ADC5EA3E-361D-4964-9558-DB706D85F21A}" sibTransId="{E20550DC-0C90-458F-8A73-B9FDA7455C7C}"/>
    <dgm:cxn modelId="{B7F4212A-8996-FF43-89C5-2B31E8EFDE87}" srcId="{732901BC-02BF-4F66-AA53-8983EDC7BCE7}" destId="{A71B9A97-64F8-3449-B653-ED6B7930FE2B}" srcOrd="1" destOrd="0" parTransId="{59F52451-39B4-0B4F-A3E3-36FFA5A66A04}" sibTransId="{DE687ED6-2E4F-D44B-B908-969E6F8986B4}"/>
    <dgm:cxn modelId="{B56ADD39-013E-E144-BD53-C7DF582BCB57}" type="presOf" srcId="{732901BC-02BF-4F66-AA53-8983EDC7BCE7}" destId="{55B8E15A-88F9-3D43-ABF8-B4129976F2EB}" srcOrd="0" destOrd="0" presId="urn:microsoft.com/office/officeart/2005/8/layout/list1"/>
    <dgm:cxn modelId="{25BF043A-E4CF-5B4A-86B8-445E5401F4F6}" type="presOf" srcId="{76115CDA-53E1-49EE-A1EF-54E590D62DE1}" destId="{10AA3702-44B7-164C-A20C-0F521D346B07}" srcOrd="1" destOrd="0" presId="urn:microsoft.com/office/officeart/2005/8/layout/list1"/>
    <dgm:cxn modelId="{9C28694E-A555-4C4F-BC59-0BE13DF107E8}" srcId="{76115CDA-53E1-49EE-A1EF-54E590D62DE1}" destId="{23A08A6A-38E5-402F-8793-39D47D000096}" srcOrd="2" destOrd="0" parTransId="{A79383CF-D145-4289-A2BA-27A5AD24DCAC}" sibTransId="{E3D472D1-88C8-4D6D-8A23-E40C4E0A5C78}"/>
    <dgm:cxn modelId="{3B971251-DC59-4C41-8C82-11648F693353}" type="presOf" srcId="{A71B9A97-64F8-3449-B653-ED6B7930FE2B}" destId="{E90B8D70-2EF7-6642-903D-B278A26BD648}" srcOrd="0" destOrd="1" presId="urn:microsoft.com/office/officeart/2005/8/layout/list1"/>
    <dgm:cxn modelId="{0E4A2E62-F55E-4EE9-BBFC-023E3748BE03}" srcId="{732901BC-02BF-4F66-AA53-8983EDC7BCE7}" destId="{828407C4-F44E-49D6-A1FF-F96E8B9EE223}" srcOrd="2" destOrd="0" parTransId="{986A7655-6B47-4AFD-8EA4-110F9F3E89E6}" sibTransId="{B0F6924D-3B8E-4191-B606-DBAC5BC8D36B}"/>
    <dgm:cxn modelId="{054A8E6D-3FFB-9F46-B421-664BE794BF76}" type="presOf" srcId="{A434A44F-517B-6341-8CC6-E130F5FCFE02}" destId="{E90B8D70-2EF7-6642-903D-B278A26BD648}" srcOrd="0" destOrd="4" presId="urn:microsoft.com/office/officeart/2005/8/layout/list1"/>
    <dgm:cxn modelId="{117B8685-C6F6-41BA-B775-7BE046C4DD4F}" srcId="{76115CDA-53E1-49EE-A1EF-54E590D62DE1}" destId="{FCADB195-A0D4-4F51-81CD-D6A933E7C73B}" srcOrd="1" destOrd="0" parTransId="{417B52DC-509F-43DD-B6B3-49E2F20AC81B}" sibTransId="{D93914E8-318D-4250-92F1-F9EDF4860ED6}"/>
    <dgm:cxn modelId="{39133C8F-47E8-4AEB-8E63-55D7FF238CFC}" srcId="{732901BC-02BF-4F66-AA53-8983EDC7BCE7}" destId="{5C79C23B-6F3E-4441-86E2-BE6B8906BB48}" srcOrd="0" destOrd="0" parTransId="{BA5AB915-1F6C-4327-81F7-CE2E34CB5D35}" sibTransId="{C114AC5F-3D54-4BF9-B4BF-90B3DD727079}"/>
    <dgm:cxn modelId="{809485AD-5F75-9A4B-A88F-C8B1F5767CA1}" type="presOf" srcId="{4CA59A01-C8AD-884B-A3FF-417F0DD59278}" destId="{E90B8D70-2EF7-6642-903D-B278A26BD648}" srcOrd="0" destOrd="3" presId="urn:microsoft.com/office/officeart/2005/8/layout/list1"/>
    <dgm:cxn modelId="{35EFA2B5-8513-4951-8610-215AFFE53EB1}" srcId="{81F5FEA6-90D3-48F4-B33C-2334D2555A41}" destId="{732901BC-02BF-4F66-AA53-8983EDC7BCE7}" srcOrd="0" destOrd="0" parTransId="{699CEF53-8822-4DD1-8C7A-807BDE6677B8}" sibTransId="{46FA02E0-377F-498E-B9F8-BFA184C7C881}"/>
    <dgm:cxn modelId="{E5FEEEB8-DB3A-EA4E-95F1-74226D4BA061}" type="presOf" srcId="{5C79C23B-6F3E-4441-86E2-BE6B8906BB48}" destId="{E90B8D70-2EF7-6642-903D-B278A26BD648}" srcOrd="0" destOrd="0" presId="urn:microsoft.com/office/officeart/2005/8/layout/list1"/>
    <dgm:cxn modelId="{C58945C2-9904-0F47-BC50-99DE8B0E72DA}" type="presOf" srcId="{D4F3DE3E-0B4D-4A7D-B772-7435288C4334}" destId="{93B6280F-538A-8641-8E4F-8C09B4296576}" srcOrd="0" destOrd="0" presId="urn:microsoft.com/office/officeart/2005/8/layout/list1"/>
    <dgm:cxn modelId="{C6406BC2-200E-804B-B58E-C89F7F43DB8A}" type="presOf" srcId="{FCADB195-A0D4-4F51-81CD-D6A933E7C73B}" destId="{93B6280F-538A-8641-8E4F-8C09B4296576}" srcOrd="0" destOrd="1" presId="urn:microsoft.com/office/officeart/2005/8/layout/list1"/>
    <dgm:cxn modelId="{C483EDD7-51F4-6E44-B13A-502D58CC64E7}" type="presOf" srcId="{732901BC-02BF-4F66-AA53-8983EDC7BCE7}" destId="{74E72915-2BEA-2A49-923D-75BE410D1051}" srcOrd="1" destOrd="0" presId="urn:microsoft.com/office/officeart/2005/8/layout/list1"/>
    <dgm:cxn modelId="{4F9967EE-74F1-A743-A319-E01F77D72E58}" type="presOf" srcId="{828407C4-F44E-49D6-A1FF-F96E8B9EE223}" destId="{E90B8D70-2EF7-6642-903D-B278A26BD648}" srcOrd="0" destOrd="2" presId="urn:microsoft.com/office/officeart/2005/8/layout/list1"/>
    <dgm:cxn modelId="{AA907BEE-EED9-484A-B035-A653E9F3CFB2}" srcId="{732901BC-02BF-4F66-AA53-8983EDC7BCE7}" destId="{4CA59A01-C8AD-884B-A3FF-417F0DD59278}" srcOrd="3" destOrd="0" parTransId="{59C0A188-82D9-C842-B318-AFBFAC334232}" sibTransId="{5D2F4283-2BE5-4A4B-BFF9-A8BD1EA4AB9A}"/>
    <dgm:cxn modelId="{CF4309F4-0970-9B4B-A7AB-BFED44E306E8}" srcId="{4CA59A01-C8AD-884B-A3FF-417F0DD59278}" destId="{A434A44F-517B-6341-8CC6-E130F5FCFE02}" srcOrd="0" destOrd="0" parTransId="{466E485C-CEA4-F048-B369-49CD93112A62}" sibTransId="{BE831C35-35D6-6244-9E58-A7CD99EB63CA}"/>
    <dgm:cxn modelId="{8DD73FF7-8173-944A-B47B-6DBFA5375C77}" type="presOf" srcId="{81F5FEA6-90D3-48F4-B33C-2334D2555A41}" destId="{112BA912-1940-1445-9310-DE59CA5B44FD}" srcOrd="0" destOrd="0" presId="urn:microsoft.com/office/officeart/2005/8/layout/list1"/>
    <dgm:cxn modelId="{D4B940A3-FD96-D54B-962C-F88FFF1F2EB0}" type="presParOf" srcId="{112BA912-1940-1445-9310-DE59CA5B44FD}" destId="{8A93CDEC-3739-9F49-87D7-413C083752B3}" srcOrd="0" destOrd="0" presId="urn:microsoft.com/office/officeart/2005/8/layout/list1"/>
    <dgm:cxn modelId="{7E95E0E8-BA60-C347-8234-F20C9611DB3C}" type="presParOf" srcId="{8A93CDEC-3739-9F49-87D7-413C083752B3}" destId="{55B8E15A-88F9-3D43-ABF8-B4129976F2EB}" srcOrd="0" destOrd="0" presId="urn:microsoft.com/office/officeart/2005/8/layout/list1"/>
    <dgm:cxn modelId="{1D1D9CE6-9A76-2E42-93B4-5BE85218E913}" type="presParOf" srcId="{8A93CDEC-3739-9F49-87D7-413C083752B3}" destId="{74E72915-2BEA-2A49-923D-75BE410D1051}" srcOrd="1" destOrd="0" presId="urn:microsoft.com/office/officeart/2005/8/layout/list1"/>
    <dgm:cxn modelId="{D19E5A88-09B6-DC4C-AA3C-22C991C3103E}" type="presParOf" srcId="{112BA912-1940-1445-9310-DE59CA5B44FD}" destId="{04F7B069-9E21-124E-98EE-3F494C388638}" srcOrd="1" destOrd="0" presId="urn:microsoft.com/office/officeart/2005/8/layout/list1"/>
    <dgm:cxn modelId="{98380FC0-A698-9F43-9135-7014502F1332}" type="presParOf" srcId="{112BA912-1940-1445-9310-DE59CA5B44FD}" destId="{E90B8D70-2EF7-6642-903D-B278A26BD648}" srcOrd="2" destOrd="0" presId="urn:microsoft.com/office/officeart/2005/8/layout/list1"/>
    <dgm:cxn modelId="{DDE11B23-5ACF-B34C-B835-198C9A75E3BC}" type="presParOf" srcId="{112BA912-1940-1445-9310-DE59CA5B44FD}" destId="{17E7734C-D44F-2D4D-B430-C706E1B8BC2E}" srcOrd="3" destOrd="0" presId="urn:microsoft.com/office/officeart/2005/8/layout/list1"/>
    <dgm:cxn modelId="{FD7C9AA3-CB00-644F-8C65-090E057F8402}" type="presParOf" srcId="{112BA912-1940-1445-9310-DE59CA5B44FD}" destId="{9F8DBB11-F969-BF4A-8C5F-9D65BEDDC216}" srcOrd="4" destOrd="0" presId="urn:microsoft.com/office/officeart/2005/8/layout/list1"/>
    <dgm:cxn modelId="{FB17DE67-F719-AC4D-AB54-6130C30E624F}" type="presParOf" srcId="{9F8DBB11-F969-BF4A-8C5F-9D65BEDDC216}" destId="{1034A73E-D614-CB48-A6E0-8D7466F6FD31}" srcOrd="0" destOrd="0" presId="urn:microsoft.com/office/officeart/2005/8/layout/list1"/>
    <dgm:cxn modelId="{11A7CF5E-5598-A149-80DD-E4B0932C74AD}" type="presParOf" srcId="{9F8DBB11-F969-BF4A-8C5F-9D65BEDDC216}" destId="{10AA3702-44B7-164C-A20C-0F521D346B07}" srcOrd="1" destOrd="0" presId="urn:microsoft.com/office/officeart/2005/8/layout/list1"/>
    <dgm:cxn modelId="{4640FE7D-0814-2B4E-A237-0DE50F9D651F}" type="presParOf" srcId="{112BA912-1940-1445-9310-DE59CA5B44FD}" destId="{B6051939-2A94-DF4A-BC3E-967B065BE56C}" srcOrd="5" destOrd="0" presId="urn:microsoft.com/office/officeart/2005/8/layout/list1"/>
    <dgm:cxn modelId="{B174E18C-8BDE-694A-BCE9-5CD7444DEAAA}" type="presParOf" srcId="{112BA912-1940-1445-9310-DE59CA5B44FD}" destId="{93B6280F-538A-8641-8E4F-8C09B4296576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0B8D70-2EF7-6642-903D-B278A26BD648}">
      <dsp:nvSpPr>
        <dsp:cNvPr id="0" name=""/>
        <dsp:cNvSpPr/>
      </dsp:nvSpPr>
      <dsp:spPr>
        <a:xfrm>
          <a:off x="0" y="468685"/>
          <a:ext cx="7429500" cy="198327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6612" tIns="333248" rIns="57661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Data Preprocessing (log transform).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Bayesian </a:t>
          </a:r>
          <a:r>
            <a:rPr lang="en-US" sz="1600" i="0" kern="1200" dirty="0"/>
            <a:t>Hierarchical</a:t>
          </a:r>
          <a:r>
            <a:rPr lang="en-US" sz="1600" b="0" i="0" kern="1200" dirty="0"/>
            <a:t> Model : Feature selection by model comparison (only numerical features)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dirty="0"/>
            <a:t>Bayesian Linear Model: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600" b="0" i="1" kern="1200" smtClean="0">
                    <a:latin typeface="Cambria Math" panose="02040503050406030204" pitchFamily="18" charset="0"/>
                  </a:rPr>
                  <m:t>𝑌</m:t>
                </m:r>
                <m:d>
                  <m:dPr>
                    <m:ctrlPr>
                      <a:rPr lang="en-US" sz="1600" b="0" i="1" kern="120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</a:rPr>
                      <m:t>𝑡</m:t>
                    </m:r>
                  </m:e>
                </m:d>
                <m:r>
                  <a:rPr lang="en-US" sz="1600" b="0" i="1" kern="1200" smtClean="0">
                    <a:latin typeface="Cambria Math" panose="02040503050406030204" pitchFamily="18" charset="0"/>
                  </a:rPr>
                  <m:t>= 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𝛽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0+ 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𝛽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1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𝑋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1+ 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𝛽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2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𝑋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2+ …+ 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𝛽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𝑛𝑌</m:t>
                </m:r>
                <m:d>
                  <m:dPr>
                    <m:ctrlP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sz="1600" b="0" i="1" kern="12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e>
                </m:d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+ 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𝜖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(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𝑡</m:t>
                </m:r>
                <m:r>
                  <a:rPr lang="en-US" sz="1600" b="0" i="1" kern="120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600" kern="1200" dirty="0"/>
        </a:p>
        <a:p>
          <a:pPr marL="342900" lvl="2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>
              <a:ea typeface="Cambria Math" panose="02040503050406030204" pitchFamily="18" charset="0"/>
            </a:rPr>
            <a:t>			</a:t>
          </a:r>
          <a14:m xmlns:a14="http://schemas.microsoft.com/office/drawing/2010/main">
            <m:oMath xmlns:m="http://schemas.openxmlformats.org/officeDocument/2006/math">
              <m:r>
                <a:rPr lang="en-US" sz="16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𝜀</m:t>
              </m:r>
              <m:d>
                <m:dPr>
                  <m:ctrlPr>
                    <a:rPr lang="en-US" sz="16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r>
                    <a:rPr lang="en-US" sz="16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𝑡</m:t>
                  </m:r>
                </m:e>
              </m:d>
              <m:r>
                <a:rPr lang="en-US" sz="16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~ </m:t>
              </m:r>
              <m:r>
                <a:rPr lang="en-US" sz="16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𝑁</m:t>
              </m:r>
              <m:r>
                <a:rPr lang="en-US" sz="16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(0, </m:t>
              </m:r>
              <m:sSup>
                <m:sSupPr>
                  <m:ctrlPr>
                    <a:rPr lang="en-US" sz="16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sSupPr>
                <m:e>
                  <m:r>
                    <a:rPr lang="en-US" sz="16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𝜎</m:t>
                  </m:r>
                </m:e>
                <m:sup>
                  <m:r>
                    <a:rPr lang="en-US" sz="16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2</m:t>
                  </m:r>
                </m:sup>
              </m:sSup>
            </m:oMath>
          </a14:m>
          <a:r>
            <a:rPr lang="en-US" sz="1600" kern="1200" dirty="0"/>
            <a:t>)</a:t>
          </a:r>
        </a:p>
      </dsp:txBody>
      <dsp:txXfrm>
        <a:off x="0" y="468685"/>
        <a:ext cx="7429500" cy="1983270"/>
      </dsp:txXfrm>
    </dsp:sp>
    <dsp:sp modelId="{74E72915-2BEA-2A49-923D-75BE410D1051}">
      <dsp:nvSpPr>
        <dsp:cNvPr id="0" name=""/>
        <dsp:cNvSpPr/>
      </dsp:nvSpPr>
      <dsp:spPr>
        <a:xfrm>
          <a:off x="371475" y="203005"/>
          <a:ext cx="5200650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Bayesian Model</a:t>
          </a:r>
          <a:endParaRPr lang="en-US" sz="1600" kern="1200"/>
        </a:p>
      </dsp:txBody>
      <dsp:txXfrm>
        <a:off x="397414" y="228944"/>
        <a:ext cx="5148772" cy="479482"/>
      </dsp:txXfrm>
    </dsp:sp>
    <dsp:sp modelId="{93B6280F-538A-8641-8E4F-8C09B4296576}">
      <dsp:nvSpPr>
        <dsp:cNvPr id="0" name=""/>
        <dsp:cNvSpPr/>
      </dsp:nvSpPr>
      <dsp:spPr>
        <a:xfrm>
          <a:off x="0" y="2814835"/>
          <a:ext cx="7429500" cy="190024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6612" tIns="333248" rIns="576612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Data Preprocessing (keep categorical feature and label encoding, normalization/scaling, train/test split)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Build LSTM network (</a:t>
          </a:r>
          <a:r>
            <a:rPr lang="en-US" sz="1600" kern="1200" dirty="0" err="1"/>
            <a:t>Keras</a:t>
          </a:r>
          <a:r>
            <a:rPr lang="en-US" sz="1600" kern="1200" dirty="0"/>
            <a:t>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Model prediction (calculate RMSE)</a:t>
          </a:r>
        </a:p>
      </dsp:txBody>
      <dsp:txXfrm>
        <a:off x="0" y="2814835"/>
        <a:ext cx="7429500" cy="1900244"/>
      </dsp:txXfrm>
    </dsp:sp>
    <dsp:sp modelId="{10AA3702-44B7-164C-A20C-0F521D346B07}">
      <dsp:nvSpPr>
        <dsp:cNvPr id="0" name=""/>
        <dsp:cNvSpPr/>
      </dsp:nvSpPr>
      <dsp:spPr>
        <a:xfrm>
          <a:off x="371475" y="2549155"/>
          <a:ext cx="5200650" cy="531360"/>
        </a:xfrm>
        <a:prstGeom prst="roundRect">
          <a:avLst/>
        </a:prstGeom>
        <a:solidFill>
          <a:schemeClr val="accent2">
            <a:hueOff val="-490875"/>
            <a:satOff val="38812"/>
            <a:lumOff val="-78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572" tIns="0" rIns="196572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LSTM Network</a:t>
          </a:r>
          <a:endParaRPr lang="en-US" sz="1600" kern="1200" dirty="0"/>
        </a:p>
      </dsp:txBody>
      <dsp:txXfrm>
        <a:off x="397414" y="2575094"/>
        <a:ext cx="5148772" cy="479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970338" y="0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304427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1414463" y="1162050"/>
            <a:ext cx="4181475" cy="3136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 built a BLM using the 6 predictors selected, the figure here shows the posterior distribution of the coefficient associated with each feature. </a:t>
            </a:r>
          </a:p>
          <a:p>
            <a:r>
              <a:rPr lang="en-US" dirty="0"/>
              <a:t>The model explains the relationship with each predictor, e.g. with 1 degree of temperature increase, the log pm2.5 is expected to decrease by 2.5 to 3.3. </a:t>
            </a:r>
          </a:p>
          <a:p>
            <a:r>
              <a:rPr lang="en-US" dirty="0"/>
              <a:t>The R2 indicates that the model explained 43% proportion of total variance with a HDI from 0.4 to 0.46.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8693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build the LSTM network using </a:t>
            </a:r>
            <a:r>
              <a:rPr lang="en-US" dirty="0" err="1"/>
              <a:t>Keras</a:t>
            </a:r>
            <a:r>
              <a:rPr lang="en-US" dirty="0"/>
              <a:t> in python</a:t>
            </a:r>
          </a:p>
          <a:p>
            <a:r>
              <a:rPr lang="en-US" dirty="0"/>
              <a:t>The network has 1 LSTM layer of 50 neurons and model is trained for 30 epochs.</a:t>
            </a:r>
          </a:p>
          <a:p>
            <a:r>
              <a:rPr lang="en-US" dirty="0"/>
              <a:t>The history plot of loss function shows that the model converged well after 30 epochs of training for both training and test dataset. </a:t>
            </a:r>
          </a:p>
          <a:p>
            <a:r>
              <a:rPr lang="en-US" dirty="0"/>
              <a:t>The loss function (mean absolute error) dropped from 0.055 to 0.015.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87030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9314" y="596019"/>
            <a:ext cx="7510506" cy="3213982"/>
          </a:xfrm>
        </p:spPr>
        <p:txBody>
          <a:bodyPr anchor="b">
            <a:normAutofit/>
          </a:bodyPr>
          <a:lstStyle>
            <a:lvl1pPr algn="ctr">
              <a:defRPr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9314" y="3886200"/>
            <a:ext cx="7510506" cy="2219108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208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677" y="4377485"/>
            <a:ext cx="7413007" cy="907505"/>
          </a:xfrm>
        </p:spPr>
        <p:txBody>
          <a:bodyPr anchor="b">
            <a:normAutofit/>
          </a:bodyPr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7678" y="996188"/>
            <a:ext cx="7301427" cy="298112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677" y="5284990"/>
            <a:ext cx="7413007" cy="81707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7678" y="6181344"/>
            <a:ext cx="533727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5685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4" cy="3137782"/>
          </a:xfrm>
        </p:spPr>
        <p:txBody>
          <a:bodyPr anchor="ctr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343400"/>
            <a:ext cx="7511474" cy="175866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3860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583818" y="86027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888822" y="29859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304407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56436" y="3650606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641206"/>
            <a:ext cx="7511473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564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3603566"/>
            <a:ext cx="7512338" cy="1468800"/>
          </a:xfrm>
        </p:spPr>
        <p:txBody>
          <a:bodyPr anchor="b">
            <a:normAutofit/>
          </a:bodyPr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015" y="5072366"/>
            <a:ext cx="7512339" cy="102969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4299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83818" y="753851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87556" y="287949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942" y="596018"/>
            <a:ext cx="6974115" cy="2844369"/>
          </a:xfrm>
        </p:spPr>
        <p:txBody>
          <a:bodyPr anchor="ctr">
            <a:normAutofit/>
          </a:bodyPr>
          <a:lstStyle>
            <a:lvl1pPr algn="l">
              <a:defRPr sz="28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7" y="3886200"/>
            <a:ext cx="7512338" cy="105366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0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939862"/>
            <a:ext cx="7512338" cy="1162198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6429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6" y="596018"/>
            <a:ext cx="7511473" cy="275678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800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818346" y="3682941"/>
            <a:ext cx="7511473" cy="1049283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7" y="4732224"/>
            <a:ext cx="7511472" cy="1369836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3547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634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1708" y="596018"/>
            <a:ext cx="1778112" cy="55060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8347" y="596018"/>
            <a:ext cx="5624137" cy="550604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6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9314" y="3270698"/>
            <a:ext cx="7510506" cy="1823305"/>
          </a:xfrm>
        </p:spPr>
        <p:txBody>
          <a:bodyPr anchor="b">
            <a:normAutofit/>
          </a:bodyPr>
          <a:lstStyle>
            <a:lvl1pPr algn="r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9314" y="5103810"/>
            <a:ext cx="7510506" cy="99825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957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347" y="2060898"/>
            <a:ext cx="3685073" cy="403133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0" y="2060898"/>
            <a:ext cx="3689239" cy="403133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315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306" y="2060898"/>
            <a:ext cx="3397113" cy="733596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8347" y="2786027"/>
            <a:ext cx="3685073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0150" y="2060898"/>
            <a:ext cx="3419670" cy="725129"/>
          </a:xfrm>
        </p:spPr>
        <p:txBody>
          <a:bodyPr anchor="b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65" y="2786027"/>
            <a:ext cx="3701520" cy="3316033"/>
          </a:xfrm>
        </p:spPr>
        <p:txBody>
          <a:bodyPr anchor="t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73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152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597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754928"/>
            <a:ext cx="2729523" cy="1371600"/>
          </a:xfrm>
        </p:spPr>
        <p:txBody>
          <a:bodyPr anchor="b">
            <a:normAutofit/>
          </a:bodyPr>
          <a:lstStyle>
            <a:lvl1pPr algn="l">
              <a:defRPr sz="2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8856" y="596018"/>
            <a:ext cx="4500964" cy="5506041"/>
          </a:xfrm>
        </p:spPr>
        <p:txBody>
          <a:bodyPr anchor="ctr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8347" y="3126528"/>
            <a:ext cx="272952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11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8347" y="1898269"/>
            <a:ext cx="4423803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15442" y="-18288"/>
            <a:ext cx="2500062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7318" y="3269869"/>
            <a:ext cx="4423803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23649" y="6181344"/>
            <a:ext cx="71850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18348" y="6181344"/>
            <a:ext cx="37053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24262" y="6181344"/>
            <a:ext cx="305186" cy="329250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21950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8347" y="596018"/>
            <a:ext cx="7511473" cy="1312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8348" y="2060898"/>
            <a:ext cx="7511472" cy="404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1708" y="6178260"/>
            <a:ext cx="1287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8347" y="6178260"/>
            <a:ext cx="56241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17202" y="617826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91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3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1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ngjiez99.github.io/my-capstone-project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hyperlink" Target="http://archive.ics.uci.edu/ml/datasets/PM2.5+Data+of+Five+Chinese+Cities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mengjiez99.github.io/my-capstone-project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5E7BAD-5F48-1342-86C3-49529974945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9765" y="228600"/>
            <a:ext cx="9104235" cy="6386512"/>
          </a:xfrm>
          <a:prstGeom prst="rect">
            <a:avLst/>
          </a:prstGeom>
        </p:spPr>
      </p:pic>
      <p:sp>
        <p:nvSpPr>
          <p:cNvPr id="121" name="Shape 121"/>
          <p:cNvSpPr txBox="1">
            <a:spLocks noGrp="1"/>
          </p:cNvSpPr>
          <p:nvPr>
            <p:ph type="ctrTitle"/>
          </p:nvPr>
        </p:nvSpPr>
        <p:spPr>
          <a:xfrm>
            <a:off x="1313259" y="942976"/>
            <a:ext cx="6507166" cy="3238208"/>
          </a:xfrm>
          <a:prstGeom prst="rect">
            <a:avLst/>
          </a:prstGeom>
        </p:spPr>
        <p:txBody>
          <a:bodyPr spcFirstLastPara="1" lIns="91425" tIns="45700" rIns="91425" bIns="45700" anchor="ctr" anchorCtr="0">
            <a:noAutofit/>
          </a:bodyPr>
          <a:lstStyle/>
          <a:p>
            <a:r>
              <a:rPr lang="en-US" sz="3600" b="1" dirty="0"/>
              <a:t>Predict PM</a:t>
            </a:r>
            <a:r>
              <a:rPr lang="en-US" sz="3600" b="1" baseline="-25000" dirty="0"/>
              <a:t>2.5 </a:t>
            </a:r>
            <a:r>
              <a:rPr lang="en-US" sz="3600" b="1" dirty="0"/>
              <a:t>in Five Chinese Cities: </a:t>
            </a:r>
            <a:br>
              <a:rPr lang="en-US" sz="3600" dirty="0"/>
            </a:br>
            <a:r>
              <a:rPr lang="en-US" sz="3200" b="1" cap="none" dirty="0">
                <a:solidFill>
                  <a:srgbClr val="E6E6E6"/>
                </a:solidFill>
              </a:rPr>
              <a:t>A Comparison Between Bayesian Hierarchical Model And LSTM Network</a:t>
            </a:r>
            <a:br>
              <a:rPr lang="en-US" sz="3600" cap="none" dirty="0">
                <a:solidFill>
                  <a:srgbClr val="E6E6E6"/>
                </a:solidFill>
                <a:ea typeface="Century Gothic"/>
                <a:cs typeface="Century Gothic"/>
                <a:sym typeface="Century Gothic"/>
              </a:rPr>
            </a:br>
            <a:r>
              <a:rPr lang="en-US" sz="3600" dirty="0"/>
              <a:t>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120" name="Shape 120"/>
          <p:cNvSpPr txBox="1">
            <a:spLocks noGrp="1"/>
          </p:cNvSpPr>
          <p:nvPr>
            <p:ph type="subTitle" idx="1"/>
          </p:nvPr>
        </p:nvSpPr>
        <p:spPr>
          <a:xfrm>
            <a:off x="1313258" y="4013622"/>
            <a:ext cx="6507166" cy="628260"/>
          </a:xfrm>
          <a:prstGeom prst="rect">
            <a:avLst/>
          </a:prstGeom>
        </p:spPr>
        <p:txBody>
          <a:bodyPr spcFirstLastPara="1" lIns="91425" tIns="45700" rIns="91425" bIns="45700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Mengjie Zhang</a:t>
            </a:r>
          </a:p>
          <a:p>
            <a:pPr marL="0" marR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2400" b="1" cap="none" dirty="0">
                <a:solidFill>
                  <a:srgbClr val="E6E6E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Science Capstone</a:t>
            </a:r>
            <a:endParaRPr lang="en-US" sz="2400" b="1" i="0" u="none" strike="noStrike" cap="none" dirty="0">
              <a:solidFill>
                <a:srgbClr val="E6E6E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None/>
            </a:pPr>
            <a:r>
              <a:rPr lang="en-US" sz="2400" b="1" dirty="0">
                <a:solidFill>
                  <a:srgbClr val="E6E6E6"/>
                </a:solidFill>
              </a:rPr>
              <a:t>George Washington University</a:t>
            </a:r>
            <a:endParaRPr lang="en-US" sz="2400" b="1" i="0" u="none" strike="noStrike" cap="none" dirty="0">
              <a:solidFill>
                <a:srgbClr val="E6E6E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8711-4056-6F47-BCA9-AFA568F60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250F5-8169-564B-A487-2EA8D78D7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7DE28-3760-3148-ACDF-CF3E58E540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05" t="754" r="4368"/>
          <a:stretch/>
        </p:blipFill>
        <p:spPr>
          <a:xfrm>
            <a:off x="1998461" y="1858443"/>
            <a:ext cx="5144693" cy="453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127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35175-CC4F-014C-94E8-C91423C8A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Model: Bayesian hierarchical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2277-3C56-2042-9A0B-0E427D85A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353" y="5040426"/>
            <a:ext cx="7429499" cy="1973268"/>
          </a:xfrm>
        </p:spPr>
        <p:txBody>
          <a:bodyPr>
            <a:normAutofit/>
          </a:bodyPr>
          <a:lstStyle/>
          <a:p>
            <a:pPr marL="114300" lvl="0" indent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b="1" cap="none" dirty="0">
                <a:solidFill>
                  <a:schemeClr val="dk2"/>
                </a:solidFill>
                <a:ea typeface="Century Gothic"/>
                <a:cs typeface="Century Gothic"/>
                <a:sym typeface="Century Gothic"/>
              </a:rPr>
              <a:t>Variable Selection</a:t>
            </a:r>
            <a:endParaRPr lang="en-US" dirty="0"/>
          </a:p>
          <a:p>
            <a:pPr marL="640080" lvl="1" indent="-228600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</a:pPr>
            <a:r>
              <a:rPr lang="en-US" sz="1800" cap="none" dirty="0">
                <a:solidFill>
                  <a:schemeClr val="dk2"/>
                </a:solidFill>
                <a:ea typeface="Century Gothic"/>
                <a:cs typeface="Century Gothic"/>
                <a:sym typeface="Century Gothic"/>
              </a:rPr>
              <a:t>The model that included 6 predictors (HUMI, PRES, TEMP, PREC, </a:t>
            </a:r>
            <a:r>
              <a:rPr lang="en-US" sz="1800" cap="none" dirty="0" err="1">
                <a:solidFill>
                  <a:schemeClr val="dk2"/>
                </a:solidFill>
                <a:ea typeface="Century Gothic"/>
                <a:cs typeface="Century Gothic"/>
                <a:sym typeface="Century Gothic"/>
              </a:rPr>
              <a:t>PM_last</a:t>
            </a:r>
            <a:r>
              <a:rPr lang="en-US" sz="1800" cap="none" dirty="0">
                <a:solidFill>
                  <a:schemeClr val="dk2"/>
                </a:solidFill>
                <a:ea typeface="Century Gothic"/>
                <a:cs typeface="Century Gothic"/>
                <a:sym typeface="Century Gothic"/>
              </a:rPr>
              <a:t>) has shown largest posterior model probability (0.468).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FBC34-9F61-E748-994D-07E1ADA42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07" y="2284652"/>
            <a:ext cx="8897793" cy="291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77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DA9BC-E758-E64A-ACFE-ECBD14F8F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Model: Bayesian linear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71C32-C77C-AD40-A1C5-4766E419E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F1585-A9FD-BC4B-81A4-3EC99215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00" y="1980800"/>
            <a:ext cx="5230416" cy="44965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CBD494-C8E4-B742-A5DF-8701E711B0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417" b="66290"/>
          <a:stretch/>
        </p:blipFill>
        <p:spPr>
          <a:xfrm>
            <a:off x="6038016" y="1980800"/>
            <a:ext cx="2594849" cy="234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3637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6E18-A70F-BE42-B7D0-4E41E8C75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Model: LSTM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2AA42-7F49-6B43-93D2-147580884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2486C-D8A6-A040-A1AE-5928488FF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6" y="1724032"/>
            <a:ext cx="4362340" cy="3433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825D83-462D-BF45-A8C1-3428DC107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808" y="1724031"/>
            <a:ext cx="4358551" cy="3433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296406-20D8-DB45-8354-E0AAD1A857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397" y="5348214"/>
            <a:ext cx="7366836" cy="133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25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D8033-6A8D-6143-9E41-34FFB325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Model: LSTM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A2EA5-5D3D-FE40-83E3-8911C2FF6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2E069F-6811-A246-BAC6-D302C9F2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389" y="1675051"/>
            <a:ext cx="6856159" cy="47508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3CCC88F-DF41-B346-98E5-321F064B4567}"/>
              </a:ext>
            </a:extLst>
          </p:cNvPr>
          <p:cNvSpPr/>
          <p:nvPr/>
        </p:nvSpPr>
        <p:spPr>
          <a:xfrm>
            <a:off x="2379376" y="6425920"/>
            <a:ext cx="4083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https://mengjiez99.github.io/my-capstone-project/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39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A5A9-CE6B-2B4F-967D-F13610939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394" y="209550"/>
            <a:ext cx="3066922" cy="1905000"/>
          </a:xfrm>
        </p:spPr>
        <p:txBody>
          <a:bodyPr>
            <a:normAutofit/>
          </a:bodyPr>
          <a:lstStyle/>
          <a:p>
            <a:r>
              <a:rPr lang="en-US" b="1" dirty="0">
                <a:latin typeface="Book Antiqua" panose="02040602050305030304" pitchFamily="18" charset="0"/>
              </a:rPr>
              <a:t>CONCLUSION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9817299-6F3C-354B-87B8-716B69A9C2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1525150"/>
              </p:ext>
            </p:extLst>
          </p:nvPr>
        </p:nvGraphicFramePr>
        <p:xfrm>
          <a:off x="3373232" y="2727606"/>
          <a:ext cx="5656468" cy="15475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1063">
                  <a:extLst>
                    <a:ext uri="{9D8B030D-6E8A-4147-A177-3AD203B41FA5}">
                      <a16:colId xmlns:a16="http://schemas.microsoft.com/office/drawing/2014/main" val="3466251396"/>
                    </a:ext>
                  </a:extLst>
                </a:gridCol>
                <a:gridCol w="730968">
                  <a:extLst>
                    <a:ext uri="{9D8B030D-6E8A-4147-A177-3AD203B41FA5}">
                      <a16:colId xmlns:a16="http://schemas.microsoft.com/office/drawing/2014/main" val="2112059539"/>
                    </a:ext>
                  </a:extLst>
                </a:gridCol>
                <a:gridCol w="920889">
                  <a:extLst>
                    <a:ext uri="{9D8B030D-6E8A-4147-A177-3AD203B41FA5}">
                      <a16:colId xmlns:a16="http://schemas.microsoft.com/office/drawing/2014/main" val="3432752836"/>
                    </a:ext>
                  </a:extLst>
                </a:gridCol>
                <a:gridCol w="951412">
                  <a:extLst>
                    <a:ext uri="{9D8B030D-6E8A-4147-A177-3AD203B41FA5}">
                      <a16:colId xmlns:a16="http://schemas.microsoft.com/office/drawing/2014/main" val="1425606905"/>
                    </a:ext>
                  </a:extLst>
                </a:gridCol>
                <a:gridCol w="1120983">
                  <a:extLst>
                    <a:ext uri="{9D8B030D-6E8A-4147-A177-3AD203B41FA5}">
                      <a16:colId xmlns:a16="http://schemas.microsoft.com/office/drawing/2014/main" val="1843423580"/>
                    </a:ext>
                  </a:extLst>
                </a:gridCol>
                <a:gridCol w="1001153">
                  <a:extLst>
                    <a:ext uri="{9D8B030D-6E8A-4147-A177-3AD203B41FA5}">
                      <a16:colId xmlns:a16="http://schemas.microsoft.com/office/drawing/2014/main" val="663442771"/>
                    </a:ext>
                  </a:extLst>
                </a:gridCol>
              </a:tblGrid>
              <a:tr h="796139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RMSE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Model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Beijing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Chengdu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Shanghai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Guangzhou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Shenyang</a:t>
                      </a:r>
                      <a:endParaRPr lang="en-US" sz="13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extLst>
                  <a:ext uri="{0D108BD9-81ED-4DB2-BD59-A6C34878D82A}">
                    <a16:rowId xmlns:a16="http://schemas.microsoft.com/office/drawing/2014/main" val="2364693641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Bayesian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61.39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50.21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42.90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48.36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59.32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extLst>
                  <a:ext uri="{0D108BD9-81ED-4DB2-BD59-A6C34878D82A}">
                    <a16:rowId xmlns:a16="http://schemas.microsoft.com/office/drawing/2014/main" val="3379498221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LSTM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23.49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12.77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10.86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>
                          <a:effectLst/>
                        </a:rPr>
                        <a:t>11.82</a:t>
                      </a:r>
                      <a:endParaRPr lang="en-US" sz="130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300" dirty="0">
                          <a:effectLst/>
                        </a:rPr>
                        <a:t>21.07</a:t>
                      </a:r>
                      <a:endParaRPr lang="en-US" sz="1300" dirty="0"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Cambria" panose="02040503050406030204" pitchFamily="18" charset="0"/>
                      </a:endParaRPr>
                    </a:p>
                  </a:txBody>
                  <a:tcPr marL="44788" marR="44788" marT="0" marB="0"/>
                </a:tc>
                <a:extLst>
                  <a:ext uri="{0D108BD9-81ED-4DB2-BD59-A6C34878D82A}">
                    <a16:rowId xmlns:a16="http://schemas.microsoft.com/office/drawing/2014/main" val="116962936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E1CBD73-88B5-1547-B7CD-56816A3BDD69}"/>
              </a:ext>
            </a:extLst>
          </p:cNvPr>
          <p:cNvSpPr txBox="1"/>
          <p:nvPr/>
        </p:nvSpPr>
        <p:spPr>
          <a:xfrm>
            <a:off x="482394" y="1600200"/>
            <a:ext cx="289083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The Bayesian approaches have selected 6 variables (humidity, temperature, pressure, wind speed, precipitation, last hour pm 2.5) by Bayesian hierarchical model comparison.</a:t>
            </a:r>
          </a:p>
          <a:p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The LSTM network has outperformed the Bayesian linear model according to RMSE calculated from model prediction. </a:t>
            </a:r>
          </a:p>
        </p:txBody>
      </p:sp>
    </p:spTree>
    <p:extLst>
      <p:ext uri="{BB962C8B-B14F-4D97-AF65-F5344CB8AC3E}">
        <p14:creationId xmlns:p14="http://schemas.microsoft.com/office/powerpoint/2010/main" val="3165301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2FF814E-AA45-0F48-9A32-31D75A84B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243" y="320842"/>
            <a:ext cx="4930264" cy="1905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</a:rPr>
              <a:t>Prospects</a:t>
            </a:r>
          </a:p>
        </p:txBody>
      </p:sp>
      <p:pic>
        <p:nvPicPr>
          <p:cNvPr id="9" name="Graphic 8" descr="Users">
            <a:extLst>
              <a:ext uri="{FF2B5EF4-FFF2-40B4-BE49-F238E27FC236}">
                <a16:creationId xmlns:a16="http://schemas.microsoft.com/office/drawing/2014/main" id="{FBC3CDBF-7AAD-4C0E-9739-B27956A201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78129" y="1777684"/>
            <a:ext cx="2982591" cy="29825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0D062B-72C8-1646-85E4-CDEA19303703}"/>
              </a:ext>
            </a:extLst>
          </p:cNvPr>
          <p:cNvSpPr txBox="1"/>
          <p:nvPr/>
        </p:nvSpPr>
        <p:spPr>
          <a:xfrm>
            <a:off x="686754" y="2334127"/>
            <a:ext cx="42832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LSTM for multi-step timeseries prediction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entury Gothic" panose="020B0502020202020204" pitchFamily="34" charset="0"/>
              </a:rPr>
              <a:t>Find a universal model for cities/regions that share similar pollution and weather scenarios. </a:t>
            </a:r>
          </a:p>
          <a:p>
            <a:pPr marL="342900" indent="-34290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261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274299" cy="19050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b="1" i="0" u="none" strike="noStrike" cap="none" dirty="0">
                <a:latin typeface="Book Antiqua"/>
                <a:ea typeface="Book Antiqua"/>
                <a:cs typeface="Book Antiqua"/>
                <a:sym typeface="Book Antiqua"/>
              </a:rPr>
              <a:t>INTRODUCTION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A33537-7DB4-8546-853D-F3EE9C9B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149" y="795338"/>
            <a:ext cx="5842682" cy="544830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5-Point Star 4">
            <a:extLst>
              <a:ext uri="{FF2B5EF4-FFF2-40B4-BE49-F238E27FC236}">
                <a16:creationId xmlns:a16="http://schemas.microsoft.com/office/drawing/2014/main" id="{672D4F20-327E-B045-A4B3-F3E293C90754}"/>
              </a:ext>
            </a:extLst>
          </p:cNvPr>
          <p:cNvSpPr/>
          <p:nvPr/>
        </p:nvSpPr>
        <p:spPr>
          <a:xfrm>
            <a:off x="5857875" y="2928938"/>
            <a:ext cx="278615" cy="27146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0" name="5-Point Star 9">
            <a:extLst>
              <a:ext uri="{FF2B5EF4-FFF2-40B4-BE49-F238E27FC236}">
                <a16:creationId xmlns:a16="http://schemas.microsoft.com/office/drawing/2014/main" id="{46C9AB69-FF2B-264E-B98A-4DD94F5D9511}"/>
              </a:ext>
            </a:extLst>
          </p:cNvPr>
          <p:cNvSpPr/>
          <p:nvPr/>
        </p:nvSpPr>
        <p:spPr>
          <a:xfrm>
            <a:off x="6481763" y="2657476"/>
            <a:ext cx="278615" cy="271462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1" name="5-Point Star 10">
            <a:extLst>
              <a:ext uri="{FF2B5EF4-FFF2-40B4-BE49-F238E27FC236}">
                <a16:creationId xmlns:a16="http://schemas.microsoft.com/office/drawing/2014/main" id="{2BF68469-B07B-744A-8667-723FDD2DD5A9}"/>
              </a:ext>
            </a:extLst>
          </p:cNvPr>
          <p:cNvSpPr/>
          <p:nvPr/>
        </p:nvSpPr>
        <p:spPr>
          <a:xfrm>
            <a:off x="6316270" y="4052889"/>
            <a:ext cx="278615" cy="271462"/>
          </a:xfrm>
          <a:prstGeom prst="star5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C7969A34-64D1-B642-9C40-DF06ACBFFAD7}"/>
              </a:ext>
            </a:extLst>
          </p:cNvPr>
          <p:cNvSpPr/>
          <p:nvPr/>
        </p:nvSpPr>
        <p:spPr>
          <a:xfrm>
            <a:off x="5425683" y="5233194"/>
            <a:ext cx="278615" cy="271462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CE7FCA0D-1593-B24E-8D88-FD929ECD47FE}"/>
              </a:ext>
            </a:extLst>
          </p:cNvPr>
          <p:cNvSpPr/>
          <p:nvPr/>
        </p:nvSpPr>
        <p:spPr>
          <a:xfrm>
            <a:off x="4487094" y="4188620"/>
            <a:ext cx="278615" cy="271462"/>
          </a:xfrm>
          <a:prstGeom prst="star5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EACE15-8732-FB46-8F0A-8FBEA46DB8BD}"/>
              </a:ext>
            </a:extLst>
          </p:cNvPr>
          <p:cNvSpPr/>
          <p:nvPr/>
        </p:nvSpPr>
        <p:spPr>
          <a:xfrm>
            <a:off x="3984469" y="6328571"/>
            <a:ext cx="466360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http://</a:t>
            </a:r>
            <a:r>
              <a:rPr lang="en-US" sz="1600" dirty="0" err="1">
                <a:solidFill>
                  <a:schemeClr val="tx1"/>
                </a:solidFill>
              </a:rPr>
              <a:t>berkeleyearth.org</a:t>
            </a:r>
            <a:r>
              <a:rPr lang="en-US" sz="1600" dirty="0">
                <a:solidFill>
                  <a:schemeClr val="tx1"/>
                </a:solidFill>
              </a:rPr>
              <a:t>/air-pollution-overview/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2D72-1C59-8047-8803-382EEE54A98B}"/>
              </a:ext>
            </a:extLst>
          </p:cNvPr>
          <p:cNvSpPr txBox="1"/>
          <p:nvPr/>
        </p:nvSpPr>
        <p:spPr>
          <a:xfrm>
            <a:off x="429642" y="1434924"/>
            <a:ext cx="266225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000" b="1" dirty="0">
                <a:solidFill>
                  <a:schemeClr val="tx1"/>
                </a:solidFill>
                <a:latin typeface="Century Gothic" panose="020B0502020202020204" pitchFamily="34" charset="0"/>
              </a:rPr>
              <a:t>PM</a:t>
            </a:r>
            <a:r>
              <a:rPr lang="en-US" sz="2000" b="1" baseline="-25000" dirty="0">
                <a:solidFill>
                  <a:schemeClr val="tx1"/>
                </a:solidFill>
                <a:latin typeface="Century Gothic" panose="020B0502020202020204" pitchFamily="34" charset="0"/>
              </a:rPr>
              <a:t>2.5</a:t>
            </a:r>
          </a:p>
          <a:p>
            <a:pPr>
              <a:buClr>
                <a:schemeClr val="tx1"/>
              </a:buClr>
            </a:pP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Airborne particulate matter with diameter less than 2.5 microns.</a:t>
            </a:r>
          </a:p>
          <a:p>
            <a:pPr>
              <a:buClr>
                <a:schemeClr val="tx1"/>
              </a:buClr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Cause adverse health effect, especially respiratory system.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</a:rPr>
              <a:t>Sources include vehicle exhausts, fuel burning, power plants, wildfires etc. 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482393" y="104773"/>
            <a:ext cx="4930264" cy="1905000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b="1" i="0" u="none" strike="noStrike" cap="none" dirty="0">
                <a:latin typeface="Book Antiqua"/>
                <a:ea typeface="Book Antiqua"/>
                <a:cs typeface="Book Antiqua"/>
                <a:sym typeface="Book Antiqua"/>
              </a:rPr>
              <a:t>DATASET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idx="1"/>
          </p:nvPr>
        </p:nvSpPr>
        <p:spPr>
          <a:xfrm>
            <a:off x="482393" y="1638298"/>
            <a:ext cx="4930263" cy="4419601"/>
          </a:xfrm>
          <a:prstGeom prst="rect">
            <a:avLst/>
          </a:prstGeom>
        </p:spPr>
        <p:txBody>
          <a:bodyPr spcFirstLastPara="1" lIns="91425" tIns="45700" rIns="91425" bIns="45700" anchor="t" anchorCtr="0">
            <a:noAutofit/>
          </a:bodyPr>
          <a:lstStyle/>
          <a:p>
            <a:pPr marL="11430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The dataset is downloaded from UCI Machine Learning Repository (</a:t>
            </a:r>
            <a:r>
              <a:rPr lang="en-US" b="0" i="0" u="sng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http://archive.ics.uci.edu/ml/datasets/PM2.5+Data+of+Five+Chinese+Cities</a:t>
            </a:r>
            <a:r>
              <a:rPr lang="en-US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). </a:t>
            </a:r>
          </a:p>
          <a:p>
            <a:pPr marL="342900" marR="0" lvl="0" indent="-2286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 lang="en-US" b="0" i="0" u="none" strike="noStrike" cap="none" dirty="0">
              <a:solidFill>
                <a:schemeClr val="tx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114300" marR="0" lvl="0" indent="0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Includes five cities: Beijing, Chengdu, Guangzhou, Shanghai, </a:t>
            </a:r>
            <a:r>
              <a:rPr lang="en-US" b="0" i="0" u="none" strike="noStrike" cap="none" dirty="0" err="1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Shengyang</a:t>
            </a:r>
            <a:r>
              <a:rPr lang="en-US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from 2011 to 2015. </a:t>
            </a:r>
          </a:p>
          <a:p>
            <a:pPr marL="342900" marR="0" lvl="0" indent="-228600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Char char="•"/>
            </a:pPr>
            <a:endParaRPr lang="en-US" b="0" i="0" u="none" strike="noStrike" cap="none" dirty="0">
              <a:solidFill>
                <a:schemeClr val="tx1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  <a:p>
            <a:pPr marL="114300" marR="0" lvl="0" indent="0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</a:pPr>
            <a:r>
              <a:rPr lang="en-US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The dataset includes: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640080" marR="0" lvl="1" indent="-2286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Time of records(year, month, day, hour, season) .</a:t>
            </a:r>
            <a:endParaRPr lang="en-US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640080" marR="0" lvl="1" indent="-2286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Air PM</a:t>
            </a:r>
            <a:r>
              <a:rPr lang="en-US" sz="1800" b="0" i="0" u="none" strike="noStrike" cap="none" baseline="-2500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2.5</a:t>
            </a:r>
            <a:r>
              <a:rPr lang="en-US" sz="1800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concentration recorded hourly.</a:t>
            </a:r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pPr marL="640080" marR="0" lvl="1" indent="-2286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Meteorological parameters (dew point, temperature, humidity, pressure, wind direction, wind speed, hourly precipitation and cumulated precipitation).</a:t>
            </a:r>
          </a:p>
        </p:txBody>
      </p:sp>
      <p:pic>
        <p:nvPicPr>
          <p:cNvPr id="137" name="Graphic 136" descr="Database">
            <a:extLst>
              <a:ext uri="{FF2B5EF4-FFF2-40B4-BE49-F238E27FC236}">
                <a16:creationId xmlns:a16="http://schemas.microsoft.com/office/drawing/2014/main" id="{1990838F-5E9B-4A1F-926B-3BD1ED6C2C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78129" y="1777684"/>
            <a:ext cx="2982591" cy="298259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931C-61C7-C249-BA0A-193274FF7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35" y="167393"/>
            <a:ext cx="7511473" cy="1312480"/>
          </a:xfrm>
        </p:spPr>
        <p:txBody>
          <a:bodyPr/>
          <a:lstStyle/>
          <a:p>
            <a:r>
              <a:rPr lang="en-US" b="1" dirty="0">
                <a:latin typeface="Book Antiqua" panose="02040602050305030304" pitchFamily="18" charset="0"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D31A8-935A-5148-802A-7AF31440AC2E}"/>
              </a:ext>
            </a:extLst>
          </p:cNvPr>
          <p:cNvSpPr txBox="1"/>
          <p:nvPr/>
        </p:nvSpPr>
        <p:spPr>
          <a:xfrm>
            <a:off x="367243" y="1370577"/>
            <a:ext cx="40333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  <a:sym typeface="Century Gothic"/>
              </a:rPr>
              <a:t>Air PM 2.5 concentration is dependent on many factors:</a:t>
            </a:r>
          </a:p>
          <a:p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  <a:sym typeface="Century Gothic"/>
            </a:endParaRPr>
          </a:p>
          <a:p>
            <a:pPr marL="342900" indent="-34290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  <a:sym typeface="Century Gothic"/>
              </a:rPr>
              <a:t>Sources (vehicle exhausts, coal burning, power plants, wildfires etc.)</a:t>
            </a:r>
          </a:p>
          <a:p>
            <a:pPr marL="285750" indent="-285750">
              <a:buClr>
                <a:schemeClr val="tx1"/>
              </a:buClr>
              <a:buFont typeface="Wingdings" pitchFamily="2" charset="2"/>
              <a:buChar char="Ø"/>
            </a:pPr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  <a:sym typeface="Century Gothic"/>
              </a:rPr>
              <a:t>Transport process (wind, temperature, pressure, precipitation etc.)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  <a:sym typeface="Century Gothic"/>
            </a:endParaRPr>
          </a:p>
          <a:p>
            <a:r>
              <a:rPr lang="en-US" sz="1800" dirty="0">
                <a:solidFill>
                  <a:schemeClr val="tx1"/>
                </a:solidFill>
                <a:latin typeface="Century Gothic" panose="020B0502020202020204" pitchFamily="34" charset="0"/>
                <a:sym typeface="Century Gothic"/>
              </a:rPr>
              <a:t>Predict PM 2.5 from historical records and meteorological parameters using two different approaches: Bayesian model vs. LSTM network. </a:t>
            </a:r>
          </a:p>
          <a:p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  <a:sym typeface="Century Gothic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D2D1F-F241-9548-8DDB-206E96375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4754" y="596018"/>
            <a:ext cx="4037474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143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>
            <a:off x="856059" y="609600"/>
            <a:ext cx="7429499" cy="1468582"/>
          </a:xfrm>
          <a:prstGeom prst="rect">
            <a:avLst/>
          </a:prstGeom>
        </p:spPr>
        <p:txBody>
          <a:bodyPr spcFirstLastPara="1" lIns="91425" tIns="45700" rIns="91425" bIns="45700" anchorCtr="0">
            <a:norm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6B7C72"/>
              </a:buClr>
              <a:buSzPts val="3500"/>
              <a:buFont typeface="Book Antiqua"/>
              <a:buNone/>
            </a:pPr>
            <a:r>
              <a:rPr lang="en-US" b="0" i="0" u="none" strike="noStrike" cap="none">
                <a:latin typeface="Book Antiqua"/>
                <a:ea typeface="Book Antiqua"/>
                <a:cs typeface="Book Antiqua"/>
                <a:sym typeface="Book Antiqua"/>
              </a:rPr>
              <a:t>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3" name="Shape 138">
                <a:extLst>
                  <a:ext uri="{FF2B5EF4-FFF2-40B4-BE49-F238E27FC236}">
                    <a16:creationId xmlns:a16="http://schemas.microsoft.com/office/drawing/2014/main" id="{D89B7AD1-4489-4522-B32E-B65336DF837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6926060"/>
                  </p:ext>
                </p:extLst>
              </p:nvPr>
            </p:nvGraphicFramePr>
            <p:xfrm>
              <a:off x="856059" y="1684421"/>
              <a:ext cx="7429500" cy="491808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</mc:Choice>
        <mc:Fallback>
          <p:graphicFrame>
            <p:nvGraphicFramePr>
              <p:cNvPr id="143" name="Shape 138">
                <a:extLst>
                  <a:ext uri="{FF2B5EF4-FFF2-40B4-BE49-F238E27FC236}">
                    <a16:creationId xmlns:a16="http://schemas.microsoft.com/office/drawing/2014/main" id="{D89B7AD1-4489-4522-B32E-B65336DF8372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06926060"/>
                  </p:ext>
                </p:extLst>
              </p:nvPr>
            </p:nvGraphicFramePr>
            <p:xfrm>
              <a:off x="856059" y="1684421"/>
              <a:ext cx="7429500" cy="491808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9" r:lo="rId5" r:qs="rId6" r:cs="rId7"/>
              </a:graphicData>
            </a:graphic>
          </p:graphicFrame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13765-7094-7E47-B06E-CEF4A469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overview: Timeseries trend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8F69E-578E-2041-B472-FBBB15E1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B0DDC-8B95-034F-92EE-14E78CB882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99" r="2814" b="48750"/>
          <a:stretch/>
        </p:blipFill>
        <p:spPr>
          <a:xfrm>
            <a:off x="0" y="2400305"/>
            <a:ext cx="4450264" cy="3886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518F0-874D-CF48-82E7-77643854E5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042" r="-50"/>
          <a:stretch/>
        </p:blipFill>
        <p:spPr>
          <a:xfrm>
            <a:off x="4450264" y="2414593"/>
            <a:ext cx="4578742" cy="390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05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B80E-821A-8442-A3B0-94E07239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7" y="312717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Time-series of PM 2.5 in five cities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182B2E6-2740-1C4C-9CC9-8819F9FF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101" y="1499871"/>
            <a:ext cx="7105413" cy="479615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8EF92A-4407-084B-AA3A-072E2EF35560}"/>
              </a:ext>
            </a:extLst>
          </p:cNvPr>
          <p:cNvSpPr txBox="1"/>
          <p:nvPr/>
        </p:nvSpPr>
        <p:spPr>
          <a:xfrm>
            <a:off x="1888957" y="6398561"/>
            <a:ext cx="52357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https://mengjiez99.github.io/my-capstone-project/</a:t>
            </a:r>
            <a:endParaRPr lang="en-US" sz="16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chemeClr val="tx1"/>
              </a:solidFill>
              <a:latin typeface="Century Gothic" panose="020B0502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16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F994D-D5EB-7842-9F6F-BE9C7C22D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30A6B-0A95-7649-989A-1186F8A53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463FD1-2AD1-404C-86AF-B49C521E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46" y="1809639"/>
            <a:ext cx="8286785" cy="429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2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81EC9-81CD-EA4D-A2E7-4FE0BE121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059" y="609600"/>
            <a:ext cx="7429499" cy="106545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A6EF2-673F-8847-B0FE-FF8D23F9F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059" y="2666999"/>
            <a:ext cx="7429499" cy="3124201"/>
          </a:xfrm>
        </p:spPr>
        <p:txBody>
          <a:bodyPr>
            <a:normAutofit/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0AC220-6578-564B-A5D0-D7EEE4950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92" y="1821514"/>
            <a:ext cx="8536574" cy="445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99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{AA054DE0-CB5D-7647-A59D-8CABF5201768}tf10001063</Template>
  <TotalTime>870</TotalTime>
  <Words>628</Words>
  <Application>Microsoft Macintosh PowerPoint</Application>
  <PresentationFormat>On-screen Show (4:3)</PresentationFormat>
  <Paragraphs>90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Wingdings</vt:lpstr>
      <vt:lpstr>Century Gothic</vt:lpstr>
      <vt:lpstr>Cambria</vt:lpstr>
      <vt:lpstr>Book Antiqua</vt:lpstr>
      <vt:lpstr>Cambria Math</vt:lpstr>
      <vt:lpstr>Mesh</vt:lpstr>
      <vt:lpstr>Predict PM2.5 in Five Chinese Cities:  A Comparison Between Bayesian Hierarchical Model And LSTM Network   </vt:lpstr>
      <vt:lpstr>INTRODUCTION</vt:lpstr>
      <vt:lpstr>DATASET</vt:lpstr>
      <vt:lpstr>Goal</vt:lpstr>
      <vt:lpstr>METHODS</vt:lpstr>
      <vt:lpstr>Data overview: Timeseries trend</vt:lpstr>
      <vt:lpstr>Time-series of PM 2.5 in five cities</vt:lpstr>
      <vt:lpstr>Exploratory Data Analysis</vt:lpstr>
      <vt:lpstr>Exploratory Data Analysis</vt:lpstr>
      <vt:lpstr>Exploratory Data Analysis</vt:lpstr>
      <vt:lpstr>Model: Bayesian hierarchical model</vt:lpstr>
      <vt:lpstr>Model: Bayesian linear model</vt:lpstr>
      <vt:lpstr>Model: LSTM Network</vt:lpstr>
      <vt:lpstr>Model: LSTM Prediction</vt:lpstr>
      <vt:lpstr>CONCLUSION</vt:lpstr>
      <vt:lpstr>Prospects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 Beijing PM2.5 With Bayesian Approaches</dc:title>
  <cp:lastModifiedBy>Zhang, Mengjie</cp:lastModifiedBy>
  <cp:revision>94</cp:revision>
  <dcterms:modified xsi:type="dcterms:W3CDTF">2019-05-07T21:49:18Z</dcterms:modified>
</cp:coreProperties>
</file>